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Semi Bold"/>
      <p:regular r:id="rId17"/>
    </p:embeddedFont>
    <p:embeddedFont>
      <p:font typeface="Gelasio Semi Bold"/>
      <p:regular r:id="rId18"/>
    </p:embeddedFont>
    <p:embeddedFont>
      <p:font typeface="Gelasio Semi Bold"/>
      <p:regular r:id="rId19"/>
    </p:embeddedFont>
    <p:embeddedFont>
      <p:font typeface="Gelasio Semi Bold"/>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b_fk65xlhkesv.v0.build/"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6-10.png"/><Relationship Id="rId12" Type="http://schemas.openxmlformats.org/officeDocument/2006/relationships/image" Target="../media/image-6-11.png"/><Relationship Id="rId13" Type="http://schemas.openxmlformats.org/officeDocument/2006/relationships/image" Target="../media/image-6-12.png"/><Relationship Id="rId14" Type="http://schemas.openxmlformats.org/officeDocument/2006/relationships/slideLayout" Target="../slideLayouts/slideLayout7.xml"/><Relationship Id="rId1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788908" y="1082040"/>
            <a:ext cx="13052584" cy="2916436"/>
          </a:xfrm>
          <a:prstGeom prst="rect">
            <a:avLst/>
          </a:prstGeom>
          <a:noFill/>
          <a:ln/>
        </p:spPr>
        <p:txBody>
          <a:bodyPr wrap="square" lIns="0" tIns="0" rIns="0" bIns="0" rtlCol="0" anchor="t"/>
          <a:lstStyle/>
          <a:p>
            <a:pPr indent="0" marL="0">
              <a:lnSpc>
                <a:spcPts val="7650"/>
              </a:lnSpc>
              <a:buNone/>
            </a:pPr>
            <a:r>
              <a:rPr lang="en-US" sz="6100" dirty="0">
                <a:solidFill>
                  <a:srgbClr val="484237"/>
                </a:solidFill>
                <a:latin typeface="Gelasio Semi Bold" pitchFamily="34" charset="0"/>
                <a:ea typeface="Gelasio Semi Bold" pitchFamily="34" charset="-122"/>
                <a:cs typeface="Gelasio Semi Bold" pitchFamily="34" charset="-120"/>
              </a:rPr>
              <a:t>Quantum Holographic Neural Networks: A Novel Approach to Natural Language Processing</a:t>
            </a:r>
            <a:endParaRPr lang="en-US" sz="6100" dirty="0"/>
          </a:p>
        </p:txBody>
      </p:sp>
      <p:sp>
        <p:nvSpPr>
          <p:cNvPr id="5" name="Text 2"/>
          <p:cNvSpPr/>
          <p:nvPr/>
        </p:nvSpPr>
        <p:spPr>
          <a:xfrm>
            <a:off x="788908" y="4336494"/>
            <a:ext cx="13052584" cy="2163128"/>
          </a:xfrm>
          <a:prstGeom prst="rect">
            <a:avLst/>
          </a:prstGeom>
          <a:noFill/>
          <a:ln/>
        </p:spPr>
        <p:txBody>
          <a:bodyPr wrap="square" lIns="0" tIns="0" rIns="0" bIns="0" rtlCol="0" anchor="t"/>
          <a:lstStyle/>
          <a:p>
            <a:pPr indent="0" marL="0">
              <a:lnSpc>
                <a:spcPts val="2800"/>
              </a:lnSpc>
              <a:buNone/>
            </a:pPr>
            <a:r>
              <a:rPr lang="en-US" sz="1750" dirty="0">
                <a:solidFill>
                  <a:srgbClr val="746558"/>
                </a:solidFill>
                <a:latin typeface="Gelasio" pitchFamily="34" charset="0"/>
                <a:ea typeface="Gelasio" pitchFamily="34" charset="-122"/>
                <a:cs typeface="Gelasio" pitchFamily="34" charset="-120"/>
              </a:rPr>
              <a:t>This paper presents an innovative architecture for natural language processing utilizing quantum holographic neural networks (QHNN). By integrating quantum phenomena such as entanglement and coherence with traditional neural network models, we demonstrate enhanced learning capabilities and information processing efficiency. The proposed system implements a three-dimensional representation of semantic relationships while leveraging quantum principles to create more dynamic and context-aware language processing capabilities. This groundbreaking approach shows significant improvements in context retention, processing speed, and semantic accuracy compared to classical methods.</a:t>
            </a:r>
            <a:endParaRPr lang="en-US" sz="1750" dirty="0"/>
          </a:p>
        </p:txBody>
      </p:sp>
      <p:sp>
        <p:nvSpPr>
          <p:cNvPr id="6" name="Shape 3"/>
          <p:cNvSpPr/>
          <p:nvPr/>
        </p:nvSpPr>
        <p:spPr>
          <a:xfrm>
            <a:off x="788908" y="6770013"/>
            <a:ext cx="360640" cy="360640"/>
          </a:xfrm>
          <a:prstGeom prst="roundRect">
            <a:avLst>
              <a:gd name="adj" fmla="val 2535238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796528" y="6777633"/>
            <a:ext cx="345400" cy="345400"/>
          </a:xfrm>
          <a:prstGeom prst="rect">
            <a:avLst/>
          </a:prstGeom>
        </p:spPr>
      </p:pic>
      <p:sp>
        <p:nvSpPr>
          <p:cNvPr id="8" name="Text 4"/>
          <p:cNvSpPr/>
          <p:nvPr/>
        </p:nvSpPr>
        <p:spPr>
          <a:xfrm>
            <a:off x="1262182" y="6753106"/>
            <a:ext cx="2816423" cy="394454"/>
          </a:xfrm>
          <a:prstGeom prst="rect">
            <a:avLst/>
          </a:prstGeom>
          <a:noFill/>
          <a:ln/>
        </p:spPr>
        <p:txBody>
          <a:bodyPr wrap="none" lIns="0" tIns="0" rIns="0" bIns="0" rtlCol="0" anchor="t"/>
          <a:lstStyle/>
          <a:p>
            <a:pPr algn="l" indent="0" marL="0">
              <a:lnSpc>
                <a:spcPts val="3100"/>
              </a:lnSpc>
              <a:buNone/>
            </a:pPr>
            <a:r>
              <a:rPr lang="en-US" sz="2200" b="1" dirty="0">
                <a:solidFill>
                  <a:srgbClr val="746558"/>
                </a:solidFill>
                <a:latin typeface="Gelasio Bold" pitchFamily="34" charset="0"/>
                <a:ea typeface="Gelasio Bold" pitchFamily="34" charset="-122"/>
                <a:cs typeface="Gelasio Bold" pitchFamily="34" charset="-120"/>
              </a:rPr>
              <a:t>by francisco angulo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704380"/>
            <a:ext cx="11493937" cy="771525"/>
          </a:xfrm>
          <a:prstGeom prst="rect">
            <a:avLst/>
          </a:prstGeom>
          <a:noFill/>
          <a:ln/>
        </p:spPr>
        <p:txBody>
          <a:bodyPr wrap="none" lIns="0" tIns="0" rIns="0" bIns="0" rtlCol="0" anchor="t"/>
          <a:lstStyle/>
          <a:p>
            <a:pPr indent="0" marL="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Implementation: Memory Integration</a:t>
            </a:r>
            <a:endParaRPr lang="en-US" sz="4850" dirty="0"/>
          </a:p>
        </p:txBody>
      </p:sp>
      <p:sp>
        <p:nvSpPr>
          <p:cNvPr id="3" name="Text 1"/>
          <p:cNvSpPr/>
          <p:nvPr/>
        </p:nvSpPr>
        <p:spPr>
          <a:xfrm>
            <a:off x="864037" y="2969657"/>
            <a:ext cx="12902327" cy="3555444"/>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QHNNs incorporate memory mechanisms to store and retrieve contextually relevant information, enabling them to dynamically understand language and adapt to evolving contexts. The memory integration allows the network to retain crucial information from previous interactions, forming a comprehensive understanding of the linguistic landscape. For instance, when processing a lengthy text, the network can remember previously encountered concepts and their relationships, enhancing its ability to interpret subsequent sentences and phrases. This memory mechanism is crucial for tackling complex language tasks such as long-form text summarization, where comprehending the flow of information across multiple paragraphs is essential. Implementing these memory mechanisms using quantum algorithms further enhances the network's capabilities, enabling it to efficiently store and access vast amounts of information, surpassing the limitations of classical memory models.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2578" y="489347"/>
            <a:ext cx="5164455" cy="556022"/>
          </a:xfrm>
          <a:prstGeom prst="rect">
            <a:avLst/>
          </a:prstGeom>
          <a:noFill/>
          <a:ln/>
        </p:spPr>
        <p:txBody>
          <a:bodyPr wrap="none" lIns="0" tIns="0" rIns="0" bIns="0" rtlCol="0" anchor="t"/>
          <a:lstStyle/>
          <a:p>
            <a:pPr indent="0" marL="0">
              <a:lnSpc>
                <a:spcPts val="4350"/>
              </a:lnSpc>
              <a:buNone/>
            </a:pPr>
            <a:r>
              <a:rPr lang="en-US" sz="3500" dirty="0">
                <a:solidFill>
                  <a:srgbClr val="484237"/>
                </a:solidFill>
                <a:latin typeface="Gelasio Semi Bold" pitchFamily="34" charset="0"/>
                <a:ea typeface="Gelasio Semi Bold" pitchFamily="34" charset="-122"/>
                <a:cs typeface="Gelasio Semi Bold" pitchFamily="34" charset="-120"/>
              </a:rPr>
              <a:t>Theoretical Foundation</a:t>
            </a:r>
            <a:endParaRPr lang="en-US" sz="3500" dirty="0"/>
          </a:p>
        </p:txBody>
      </p:sp>
      <p:sp>
        <p:nvSpPr>
          <p:cNvPr id="3" name="Text 1"/>
          <p:cNvSpPr/>
          <p:nvPr/>
        </p:nvSpPr>
        <p:spPr>
          <a:xfrm>
            <a:off x="622578" y="1401128"/>
            <a:ext cx="13385244" cy="284559"/>
          </a:xfrm>
          <a:prstGeom prst="rect">
            <a:avLst/>
          </a:prstGeom>
          <a:noFill/>
          <a:ln/>
        </p:spPr>
        <p:txBody>
          <a:bodyPr wrap="none" lIns="0" tIns="0" rIns="0" bIns="0" rtlCol="0" anchor="t"/>
          <a:lstStyle/>
          <a:p>
            <a:pPr indent="0" marL="0">
              <a:lnSpc>
                <a:spcPts val="2200"/>
              </a:lnSpc>
              <a:buNone/>
            </a:pPr>
            <a:r>
              <a:rPr lang="en-US" sz="1400" dirty="0">
                <a:solidFill>
                  <a:srgbClr val="746558"/>
                </a:solidFill>
                <a:latin typeface="Gelasio" pitchFamily="34" charset="0"/>
                <a:ea typeface="Gelasio" pitchFamily="34" charset="-122"/>
                <a:cs typeface="Gelasio" pitchFamily="34" charset="-120"/>
              </a:rPr>
              <a:t>The fundamental principle underlying QHNNs is the quantum superposition of semantic states. This is represented mathematically as:</a:t>
            </a:r>
            <a:endParaRPr lang="en-US" sz="1400" dirty="0"/>
          </a:p>
        </p:txBody>
      </p:sp>
      <p:sp>
        <p:nvSpPr>
          <p:cNvPr id="4" name="Text 2"/>
          <p:cNvSpPr/>
          <p:nvPr/>
        </p:nvSpPr>
        <p:spPr>
          <a:xfrm>
            <a:off x="889397" y="2085975"/>
            <a:ext cx="13118425" cy="284559"/>
          </a:xfrm>
          <a:prstGeom prst="rect">
            <a:avLst/>
          </a:prstGeom>
          <a:noFill/>
          <a:ln/>
        </p:spPr>
        <p:txBody>
          <a:bodyPr wrap="none" lIns="0" tIns="0" rIns="0" bIns="0" rtlCol="0" anchor="t"/>
          <a:lstStyle/>
          <a:p>
            <a:pPr indent="0" marL="0">
              <a:lnSpc>
                <a:spcPts val="2200"/>
              </a:lnSpc>
              <a:buNone/>
            </a:pPr>
            <a:r>
              <a:rPr lang="en-US" sz="1400" dirty="0">
                <a:solidFill>
                  <a:srgbClr val="746558"/>
                </a:solidFill>
                <a:latin typeface="Gelasio" pitchFamily="34" charset="0"/>
                <a:ea typeface="Gelasio" pitchFamily="34" charset="-122"/>
                <a:cs typeface="Gelasio" pitchFamily="34" charset="-120"/>
              </a:rPr>
              <a:t>|ψ⟩ = ∑(i=1 to n) α_i |w_i⟩</a:t>
            </a:r>
            <a:endParaRPr lang="en-US" sz="1400" dirty="0"/>
          </a:p>
        </p:txBody>
      </p:sp>
      <p:sp>
        <p:nvSpPr>
          <p:cNvPr id="5" name="Shape 3"/>
          <p:cNvSpPr/>
          <p:nvPr/>
        </p:nvSpPr>
        <p:spPr>
          <a:xfrm>
            <a:off x="622578" y="1885831"/>
            <a:ext cx="22860" cy="684848"/>
          </a:xfrm>
          <a:prstGeom prst="rect">
            <a:avLst/>
          </a:prstGeom>
          <a:solidFill>
            <a:srgbClr val="D3C5B6"/>
          </a:solidFill>
          <a:ln/>
        </p:spPr>
      </p:sp>
      <p:sp>
        <p:nvSpPr>
          <p:cNvPr id="6" name="Text 4"/>
          <p:cNvSpPr/>
          <p:nvPr/>
        </p:nvSpPr>
        <p:spPr>
          <a:xfrm>
            <a:off x="622578" y="2770823"/>
            <a:ext cx="13385244" cy="569119"/>
          </a:xfrm>
          <a:prstGeom prst="rect">
            <a:avLst/>
          </a:prstGeom>
          <a:noFill/>
          <a:ln/>
        </p:spPr>
        <p:txBody>
          <a:bodyPr wrap="square" lIns="0" tIns="0" rIns="0" bIns="0" rtlCol="0" anchor="t"/>
          <a:lstStyle/>
          <a:p>
            <a:pPr indent="0" marL="0">
              <a:lnSpc>
                <a:spcPts val="2200"/>
              </a:lnSpc>
              <a:buNone/>
            </a:pPr>
            <a:r>
              <a:rPr lang="en-US" sz="1400" dirty="0">
                <a:solidFill>
                  <a:srgbClr val="746558"/>
                </a:solidFill>
                <a:latin typeface="Gelasio" pitchFamily="34" charset="0"/>
                <a:ea typeface="Gelasio" pitchFamily="34" charset="-122"/>
                <a:cs typeface="Gelasio" pitchFamily="34" charset="-120"/>
              </a:rPr>
              <a:t>where |w_i⟩ represents individual word states and α_i represents their corresponding quantum amplitudes. This formulation allows for the simultaneous representation of multiple semantic meanings, capturing the inherent ambiguity and context-dependence of natural language.</a:t>
            </a:r>
            <a:endParaRPr lang="en-US" sz="1400" dirty="0"/>
          </a:p>
        </p:txBody>
      </p:sp>
      <p:sp>
        <p:nvSpPr>
          <p:cNvPr id="7" name="Text 5"/>
          <p:cNvSpPr/>
          <p:nvPr/>
        </p:nvSpPr>
        <p:spPr>
          <a:xfrm>
            <a:off x="622578" y="3540085"/>
            <a:ext cx="13385244" cy="569119"/>
          </a:xfrm>
          <a:prstGeom prst="rect">
            <a:avLst/>
          </a:prstGeom>
          <a:noFill/>
          <a:ln/>
        </p:spPr>
        <p:txBody>
          <a:bodyPr wrap="square" lIns="0" tIns="0" rIns="0" bIns="0" rtlCol="0" anchor="t"/>
          <a:lstStyle/>
          <a:p>
            <a:pPr indent="0" marL="0">
              <a:lnSpc>
                <a:spcPts val="2200"/>
              </a:lnSpc>
              <a:buNone/>
            </a:pPr>
            <a:r>
              <a:rPr lang="en-US" sz="1400" dirty="0">
                <a:solidFill>
                  <a:srgbClr val="746558"/>
                </a:solidFill>
                <a:latin typeface="Gelasio" pitchFamily="34" charset="0"/>
                <a:ea typeface="Gelasio" pitchFamily="34" charset="-122"/>
                <a:cs typeface="Gelasio" pitchFamily="34" charset="-120"/>
              </a:rPr>
              <a:t>The quantum nature of the system enables the exploitation of phenomena such as superposition and entanglement, which are not available in classical neural networks. This leads to a richer representation of language, allowing for more nuanced understanding and generation of text.</a:t>
            </a:r>
            <a:endParaRPr lang="en-US" sz="1400" dirty="0"/>
          </a:p>
        </p:txBody>
      </p:sp>
      <p:sp>
        <p:nvSpPr>
          <p:cNvPr id="8" name="Shape 6"/>
          <p:cNvSpPr/>
          <p:nvPr/>
        </p:nvSpPr>
        <p:spPr>
          <a:xfrm>
            <a:off x="877967" y="4309348"/>
            <a:ext cx="22860" cy="3430786"/>
          </a:xfrm>
          <a:prstGeom prst="roundRect">
            <a:avLst>
              <a:gd name="adj" fmla="val 116738"/>
            </a:avLst>
          </a:prstGeom>
          <a:solidFill>
            <a:srgbClr val="D4CEC3"/>
          </a:solidFill>
          <a:ln/>
        </p:spPr>
      </p:sp>
      <p:sp>
        <p:nvSpPr>
          <p:cNvPr id="9" name="Shape 7"/>
          <p:cNvSpPr/>
          <p:nvPr/>
        </p:nvSpPr>
        <p:spPr>
          <a:xfrm>
            <a:off x="1066681" y="4698206"/>
            <a:ext cx="622578" cy="22860"/>
          </a:xfrm>
          <a:prstGeom prst="roundRect">
            <a:avLst>
              <a:gd name="adj" fmla="val 116738"/>
            </a:avLst>
          </a:prstGeom>
          <a:solidFill>
            <a:srgbClr val="D4CEC3"/>
          </a:solidFill>
          <a:ln/>
        </p:spPr>
      </p:sp>
      <p:sp>
        <p:nvSpPr>
          <p:cNvPr id="10" name="Shape 8"/>
          <p:cNvSpPr/>
          <p:nvPr/>
        </p:nvSpPr>
        <p:spPr>
          <a:xfrm>
            <a:off x="689253" y="4509492"/>
            <a:ext cx="400288" cy="400288"/>
          </a:xfrm>
          <a:prstGeom prst="roundRect">
            <a:avLst>
              <a:gd name="adj" fmla="val 6667"/>
            </a:avLst>
          </a:prstGeom>
          <a:solidFill>
            <a:srgbClr val="EEE8DD"/>
          </a:solidFill>
          <a:ln/>
        </p:spPr>
      </p:sp>
      <p:sp>
        <p:nvSpPr>
          <p:cNvPr id="11" name="Text 9"/>
          <p:cNvSpPr/>
          <p:nvPr/>
        </p:nvSpPr>
        <p:spPr>
          <a:xfrm>
            <a:off x="826413" y="4576167"/>
            <a:ext cx="125968" cy="266819"/>
          </a:xfrm>
          <a:prstGeom prst="rect">
            <a:avLst/>
          </a:prstGeom>
          <a:noFill/>
          <a:ln/>
        </p:spPr>
        <p:txBody>
          <a:bodyPr wrap="none" lIns="0" tIns="0" rIns="0" bIns="0" rtlCol="0" anchor="t"/>
          <a:lstStyle/>
          <a:p>
            <a:pPr algn="ctr" indent="0" marL="0">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1</a:t>
            </a:r>
            <a:endParaRPr lang="en-US" sz="2100" dirty="0"/>
          </a:p>
        </p:txBody>
      </p:sp>
      <p:sp>
        <p:nvSpPr>
          <p:cNvPr id="12" name="Text 10"/>
          <p:cNvSpPr/>
          <p:nvPr/>
        </p:nvSpPr>
        <p:spPr>
          <a:xfrm>
            <a:off x="1867853" y="4487228"/>
            <a:ext cx="2877026" cy="278011"/>
          </a:xfrm>
          <a:prstGeom prst="rect">
            <a:avLst/>
          </a:prstGeom>
          <a:noFill/>
          <a:ln/>
        </p:spPr>
        <p:txBody>
          <a:bodyPr wrap="none" lIns="0" tIns="0" rIns="0" bIns="0" rtlCol="0" anchor="t"/>
          <a:lstStyle/>
          <a:p>
            <a:pPr algn="l" indent="0" marL="0">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Classical Neural Networks</a:t>
            </a:r>
            <a:endParaRPr lang="en-US" sz="1750" dirty="0"/>
          </a:p>
        </p:txBody>
      </p:sp>
      <p:sp>
        <p:nvSpPr>
          <p:cNvPr id="13" name="Text 11"/>
          <p:cNvSpPr/>
          <p:nvPr/>
        </p:nvSpPr>
        <p:spPr>
          <a:xfrm>
            <a:off x="1867853" y="4871918"/>
            <a:ext cx="12139970" cy="284559"/>
          </a:xfrm>
          <a:prstGeom prst="rect">
            <a:avLst/>
          </a:prstGeom>
          <a:noFill/>
          <a:ln/>
        </p:spPr>
        <p:txBody>
          <a:bodyPr wrap="none" lIns="0" tIns="0" rIns="0" bIns="0" rtlCol="0" anchor="t"/>
          <a:lstStyle/>
          <a:p>
            <a:pPr algn="l" indent="0" marL="0">
              <a:lnSpc>
                <a:spcPts val="2200"/>
              </a:lnSpc>
              <a:buNone/>
            </a:pPr>
            <a:r>
              <a:rPr lang="en-US" sz="1400" dirty="0">
                <a:solidFill>
                  <a:srgbClr val="746558"/>
                </a:solidFill>
                <a:latin typeface="Gelasio" pitchFamily="34" charset="0"/>
                <a:ea typeface="Gelasio" pitchFamily="34" charset="-122"/>
                <a:cs typeface="Gelasio" pitchFamily="34" charset="-120"/>
              </a:rPr>
              <a:t>Traditional approach with limited representational capacity</a:t>
            </a:r>
            <a:endParaRPr lang="en-US" sz="1400" dirty="0"/>
          </a:p>
        </p:txBody>
      </p:sp>
      <p:sp>
        <p:nvSpPr>
          <p:cNvPr id="14" name="Shape 12"/>
          <p:cNvSpPr/>
          <p:nvPr/>
        </p:nvSpPr>
        <p:spPr>
          <a:xfrm>
            <a:off x="1066681" y="5901095"/>
            <a:ext cx="622578" cy="22860"/>
          </a:xfrm>
          <a:prstGeom prst="roundRect">
            <a:avLst>
              <a:gd name="adj" fmla="val 116738"/>
            </a:avLst>
          </a:prstGeom>
          <a:solidFill>
            <a:srgbClr val="D4CEC3"/>
          </a:solidFill>
          <a:ln/>
        </p:spPr>
      </p:sp>
      <p:sp>
        <p:nvSpPr>
          <p:cNvPr id="15" name="Shape 13"/>
          <p:cNvSpPr/>
          <p:nvPr/>
        </p:nvSpPr>
        <p:spPr>
          <a:xfrm>
            <a:off x="689253" y="5712381"/>
            <a:ext cx="400288" cy="400288"/>
          </a:xfrm>
          <a:prstGeom prst="roundRect">
            <a:avLst>
              <a:gd name="adj" fmla="val 6667"/>
            </a:avLst>
          </a:prstGeom>
          <a:solidFill>
            <a:srgbClr val="EEE8DD"/>
          </a:solidFill>
          <a:ln/>
        </p:spPr>
      </p:sp>
      <p:sp>
        <p:nvSpPr>
          <p:cNvPr id="16" name="Text 14"/>
          <p:cNvSpPr/>
          <p:nvPr/>
        </p:nvSpPr>
        <p:spPr>
          <a:xfrm>
            <a:off x="808553" y="5779056"/>
            <a:ext cx="161687" cy="266819"/>
          </a:xfrm>
          <a:prstGeom prst="rect">
            <a:avLst/>
          </a:prstGeom>
          <a:noFill/>
          <a:ln/>
        </p:spPr>
        <p:txBody>
          <a:bodyPr wrap="none" lIns="0" tIns="0" rIns="0" bIns="0" rtlCol="0" anchor="t"/>
          <a:lstStyle/>
          <a:p>
            <a:pPr algn="ctr" indent="0" marL="0">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2</a:t>
            </a:r>
            <a:endParaRPr lang="en-US" sz="2100" dirty="0"/>
          </a:p>
        </p:txBody>
      </p:sp>
      <p:sp>
        <p:nvSpPr>
          <p:cNvPr id="17" name="Text 15"/>
          <p:cNvSpPr/>
          <p:nvPr/>
        </p:nvSpPr>
        <p:spPr>
          <a:xfrm>
            <a:off x="1867853" y="5690116"/>
            <a:ext cx="3979307" cy="278011"/>
          </a:xfrm>
          <a:prstGeom prst="rect">
            <a:avLst/>
          </a:prstGeom>
          <a:noFill/>
          <a:ln/>
        </p:spPr>
        <p:txBody>
          <a:bodyPr wrap="none" lIns="0" tIns="0" rIns="0" bIns="0" rtlCol="0" anchor="t"/>
          <a:lstStyle/>
          <a:p>
            <a:pPr algn="l" indent="0" marL="0">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Quantum-Inspired Neural Networks</a:t>
            </a:r>
            <a:endParaRPr lang="en-US" sz="1750" dirty="0"/>
          </a:p>
        </p:txBody>
      </p:sp>
      <p:sp>
        <p:nvSpPr>
          <p:cNvPr id="18" name="Text 16"/>
          <p:cNvSpPr/>
          <p:nvPr/>
        </p:nvSpPr>
        <p:spPr>
          <a:xfrm>
            <a:off x="1867853" y="6074807"/>
            <a:ext cx="12139970" cy="284559"/>
          </a:xfrm>
          <a:prstGeom prst="rect">
            <a:avLst/>
          </a:prstGeom>
          <a:noFill/>
          <a:ln/>
        </p:spPr>
        <p:txBody>
          <a:bodyPr wrap="none" lIns="0" tIns="0" rIns="0" bIns="0" rtlCol="0" anchor="t"/>
          <a:lstStyle/>
          <a:p>
            <a:pPr algn="l" indent="0" marL="0">
              <a:lnSpc>
                <a:spcPts val="2200"/>
              </a:lnSpc>
              <a:buNone/>
            </a:pPr>
            <a:r>
              <a:rPr lang="en-US" sz="1400" dirty="0">
                <a:solidFill>
                  <a:srgbClr val="746558"/>
                </a:solidFill>
                <a:latin typeface="Gelasio" pitchFamily="34" charset="0"/>
                <a:ea typeface="Gelasio" pitchFamily="34" charset="-122"/>
                <a:cs typeface="Gelasio" pitchFamily="34" charset="-120"/>
              </a:rPr>
              <a:t>Incorporation of quantum concepts for enhanced processing</a:t>
            </a:r>
            <a:endParaRPr lang="en-US" sz="1400" dirty="0"/>
          </a:p>
        </p:txBody>
      </p:sp>
      <p:sp>
        <p:nvSpPr>
          <p:cNvPr id="19" name="Shape 17"/>
          <p:cNvSpPr/>
          <p:nvPr/>
        </p:nvSpPr>
        <p:spPr>
          <a:xfrm>
            <a:off x="1066681" y="7103983"/>
            <a:ext cx="622578" cy="22860"/>
          </a:xfrm>
          <a:prstGeom prst="roundRect">
            <a:avLst>
              <a:gd name="adj" fmla="val 116738"/>
            </a:avLst>
          </a:prstGeom>
          <a:solidFill>
            <a:srgbClr val="D4CEC3"/>
          </a:solidFill>
          <a:ln/>
        </p:spPr>
      </p:sp>
      <p:sp>
        <p:nvSpPr>
          <p:cNvPr id="20" name="Shape 18"/>
          <p:cNvSpPr/>
          <p:nvPr/>
        </p:nvSpPr>
        <p:spPr>
          <a:xfrm>
            <a:off x="689253" y="6915269"/>
            <a:ext cx="400288" cy="400288"/>
          </a:xfrm>
          <a:prstGeom prst="roundRect">
            <a:avLst>
              <a:gd name="adj" fmla="val 6667"/>
            </a:avLst>
          </a:prstGeom>
          <a:solidFill>
            <a:srgbClr val="EEE8DD"/>
          </a:solidFill>
          <a:ln/>
        </p:spPr>
      </p:sp>
      <p:sp>
        <p:nvSpPr>
          <p:cNvPr id="21" name="Text 19"/>
          <p:cNvSpPr/>
          <p:nvPr/>
        </p:nvSpPr>
        <p:spPr>
          <a:xfrm>
            <a:off x="808911" y="6981944"/>
            <a:ext cx="160853" cy="266819"/>
          </a:xfrm>
          <a:prstGeom prst="rect">
            <a:avLst/>
          </a:prstGeom>
          <a:noFill/>
          <a:ln/>
        </p:spPr>
        <p:txBody>
          <a:bodyPr wrap="none" lIns="0" tIns="0" rIns="0" bIns="0" rtlCol="0" anchor="t"/>
          <a:lstStyle/>
          <a:p>
            <a:pPr algn="ctr" indent="0" marL="0">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3</a:t>
            </a:r>
            <a:endParaRPr lang="en-US" sz="2100" dirty="0"/>
          </a:p>
        </p:txBody>
      </p:sp>
      <p:sp>
        <p:nvSpPr>
          <p:cNvPr id="22" name="Text 20"/>
          <p:cNvSpPr/>
          <p:nvPr/>
        </p:nvSpPr>
        <p:spPr>
          <a:xfrm>
            <a:off x="1867853" y="6893004"/>
            <a:ext cx="4383762" cy="278011"/>
          </a:xfrm>
          <a:prstGeom prst="rect">
            <a:avLst/>
          </a:prstGeom>
          <a:noFill/>
          <a:ln/>
        </p:spPr>
        <p:txBody>
          <a:bodyPr wrap="none" lIns="0" tIns="0" rIns="0" bIns="0" rtlCol="0" anchor="t"/>
          <a:lstStyle/>
          <a:p>
            <a:pPr algn="l" indent="0" marL="0">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Quantum Holographic Neural Networks</a:t>
            </a:r>
            <a:endParaRPr lang="en-US" sz="1750" dirty="0"/>
          </a:p>
        </p:txBody>
      </p:sp>
      <p:sp>
        <p:nvSpPr>
          <p:cNvPr id="23" name="Text 21"/>
          <p:cNvSpPr/>
          <p:nvPr/>
        </p:nvSpPr>
        <p:spPr>
          <a:xfrm>
            <a:off x="1867853" y="7277695"/>
            <a:ext cx="12139970" cy="284559"/>
          </a:xfrm>
          <a:prstGeom prst="rect">
            <a:avLst/>
          </a:prstGeom>
          <a:noFill/>
          <a:ln/>
        </p:spPr>
        <p:txBody>
          <a:bodyPr wrap="none" lIns="0" tIns="0" rIns="0" bIns="0" rtlCol="0" anchor="t"/>
          <a:lstStyle/>
          <a:p>
            <a:pPr algn="l" indent="0" marL="0">
              <a:lnSpc>
                <a:spcPts val="2200"/>
              </a:lnSpc>
              <a:buNone/>
            </a:pPr>
            <a:r>
              <a:rPr lang="en-US" sz="1400" dirty="0">
                <a:solidFill>
                  <a:srgbClr val="746558"/>
                </a:solidFill>
                <a:latin typeface="Gelasio" pitchFamily="34" charset="0"/>
                <a:ea typeface="Gelasio" pitchFamily="34" charset="-122"/>
                <a:cs typeface="Gelasio" pitchFamily="34" charset="-120"/>
              </a:rPr>
              <a:t>Full integration of quantum principles for optimal language processing</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276380" y="620673"/>
            <a:ext cx="7564041" cy="1410891"/>
          </a:xfrm>
          <a:prstGeom prst="rect">
            <a:avLst/>
          </a:prstGeom>
          <a:noFill/>
          <a:ln/>
        </p:spPr>
        <p:txBody>
          <a:bodyPr wrap="square" lIns="0" tIns="0" rIns="0" bIns="0" rtlCol="0" anchor="t"/>
          <a:lstStyle/>
          <a:p>
            <a:pPr indent="0" marL="0">
              <a:lnSpc>
                <a:spcPts val="5550"/>
              </a:lnSpc>
              <a:buNone/>
            </a:pPr>
            <a:r>
              <a:rPr lang="en-US" sz="4400" dirty="0">
                <a:solidFill>
                  <a:srgbClr val="484237"/>
                </a:solidFill>
                <a:latin typeface="Gelasio Semi Bold" pitchFamily="34" charset="0"/>
                <a:ea typeface="Gelasio Semi Bold" pitchFamily="34" charset="-122"/>
                <a:cs typeface="Gelasio Semi Bold" pitchFamily="34" charset="-120"/>
              </a:rPr>
              <a:t>Core Architecture: Word Node Structure</a:t>
            </a:r>
            <a:endParaRPr lang="en-US" sz="4400" dirty="0"/>
          </a:p>
        </p:txBody>
      </p:sp>
      <p:sp>
        <p:nvSpPr>
          <p:cNvPr id="4" name="Text 1"/>
          <p:cNvSpPr/>
          <p:nvPr/>
        </p:nvSpPr>
        <p:spPr>
          <a:xfrm>
            <a:off x="6276380" y="2370058"/>
            <a:ext cx="7564041" cy="361117"/>
          </a:xfrm>
          <a:prstGeom prst="rect">
            <a:avLst/>
          </a:prstGeom>
          <a:noFill/>
          <a:ln/>
        </p:spPr>
        <p:txBody>
          <a:bodyPr wrap="none" lIns="0" tIns="0" rIns="0" bIns="0" rtlCol="0" anchor="t"/>
          <a:lstStyle/>
          <a:p>
            <a:pPr indent="0" marL="0">
              <a:lnSpc>
                <a:spcPts val="2800"/>
              </a:lnSpc>
              <a:buNone/>
            </a:pPr>
            <a:r>
              <a:rPr lang="en-US" sz="1750" dirty="0">
                <a:solidFill>
                  <a:srgbClr val="746558"/>
                </a:solidFill>
                <a:latin typeface="Gelasio" pitchFamily="34" charset="0"/>
                <a:ea typeface="Gelasio" pitchFamily="34" charset="-122"/>
                <a:cs typeface="Gelasio" pitchFamily="34" charset="-120"/>
              </a:rPr>
              <a:t>Each word node in the network is characterized by a quantum state vector:</a:t>
            </a:r>
            <a:endParaRPr lang="en-US" sz="1750" dirty="0"/>
          </a:p>
        </p:txBody>
      </p:sp>
      <p:sp>
        <p:nvSpPr>
          <p:cNvPr id="5" name="Text 2"/>
          <p:cNvSpPr/>
          <p:nvPr/>
        </p:nvSpPr>
        <p:spPr>
          <a:xfrm>
            <a:off x="6614874" y="3238857"/>
            <a:ext cx="7225546" cy="361117"/>
          </a:xfrm>
          <a:prstGeom prst="rect">
            <a:avLst/>
          </a:prstGeom>
          <a:noFill/>
          <a:ln/>
        </p:spPr>
        <p:txBody>
          <a:bodyPr wrap="none" lIns="0" tIns="0" rIns="0" bIns="0" rtlCol="0" anchor="t"/>
          <a:lstStyle/>
          <a:p>
            <a:pPr indent="0" marL="0">
              <a:lnSpc>
                <a:spcPts val="2800"/>
              </a:lnSpc>
              <a:buNone/>
            </a:pPr>
            <a:r>
              <a:rPr lang="en-US" sz="1750" dirty="0">
                <a:solidFill>
                  <a:srgbClr val="746558"/>
                </a:solidFill>
                <a:latin typeface="Gelasio" pitchFamily="34" charset="0"/>
                <a:ea typeface="Gelasio" pitchFamily="34" charset="-122"/>
                <a:cs typeface="Gelasio" pitchFamily="34" charset="-120"/>
              </a:rPr>
              <a:t>|W⟩ = [α e^(iθ_1), β e^(iθ_2), γ e^(iθ_3)]^T</a:t>
            </a:r>
            <a:endParaRPr lang="en-US" sz="1750" dirty="0"/>
          </a:p>
        </p:txBody>
      </p:sp>
      <p:sp>
        <p:nvSpPr>
          <p:cNvPr id="6" name="Shape 3"/>
          <p:cNvSpPr/>
          <p:nvPr/>
        </p:nvSpPr>
        <p:spPr>
          <a:xfrm>
            <a:off x="6276380" y="2985016"/>
            <a:ext cx="30480" cy="868799"/>
          </a:xfrm>
          <a:prstGeom prst="rect">
            <a:avLst/>
          </a:prstGeom>
          <a:solidFill>
            <a:srgbClr val="D3C5B6"/>
          </a:solidFill>
          <a:ln/>
        </p:spPr>
      </p:sp>
      <p:sp>
        <p:nvSpPr>
          <p:cNvPr id="7" name="Text 4"/>
          <p:cNvSpPr/>
          <p:nvPr/>
        </p:nvSpPr>
        <p:spPr>
          <a:xfrm>
            <a:off x="6276380" y="4107656"/>
            <a:ext cx="7564041" cy="1444466"/>
          </a:xfrm>
          <a:prstGeom prst="rect">
            <a:avLst/>
          </a:prstGeom>
          <a:noFill/>
          <a:ln/>
        </p:spPr>
        <p:txBody>
          <a:bodyPr wrap="square" lIns="0" tIns="0" rIns="0" bIns="0" rtlCol="0" anchor="t"/>
          <a:lstStyle/>
          <a:p>
            <a:pPr indent="0" marL="0">
              <a:lnSpc>
                <a:spcPts val="2800"/>
              </a:lnSpc>
              <a:buNone/>
            </a:pPr>
            <a:r>
              <a:rPr lang="en-US" sz="1750" dirty="0">
                <a:solidFill>
                  <a:srgbClr val="746558"/>
                </a:solidFill>
                <a:latin typeface="Gelasio" pitchFamily="34" charset="0"/>
                <a:ea typeface="Gelasio" pitchFamily="34" charset="-122"/>
                <a:cs typeface="Gelasio" pitchFamily="34" charset="-120"/>
              </a:rPr>
              <a:t>where α, β, and γ represent amplitudes, and θ_1, θ_2, θ_3 represent phases. This three-dimensional representation allows for a more comprehensive encoding of semantic information compared to traditional vector space models.</a:t>
            </a:r>
            <a:endParaRPr lang="en-US" sz="1750" dirty="0"/>
          </a:p>
        </p:txBody>
      </p:sp>
      <p:sp>
        <p:nvSpPr>
          <p:cNvPr id="8" name="Text 5"/>
          <p:cNvSpPr/>
          <p:nvPr/>
        </p:nvSpPr>
        <p:spPr>
          <a:xfrm>
            <a:off x="6276380" y="5805964"/>
            <a:ext cx="7564041" cy="1805583"/>
          </a:xfrm>
          <a:prstGeom prst="rect">
            <a:avLst/>
          </a:prstGeom>
          <a:noFill/>
          <a:ln/>
        </p:spPr>
        <p:txBody>
          <a:bodyPr wrap="square" lIns="0" tIns="0" rIns="0" bIns="0" rtlCol="0" anchor="t"/>
          <a:lstStyle/>
          <a:p>
            <a:pPr indent="0" marL="0">
              <a:lnSpc>
                <a:spcPts val="2800"/>
              </a:lnSpc>
              <a:buNone/>
            </a:pPr>
            <a:r>
              <a:rPr lang="en-US" sz="1750" dirty="0">
                <a:solidFill>
                  <a:srgbClr val="746558"/>
                </a:solidFill>
                <a:latin typeface="Gelasio" pitchFamily="34" charset="0"/>
                <a:ea typeface="Gelasio" pitchFamily="34" charset="-122"/>
                <a:cs typeface="Gelasio" pitchFamily="34" charset="-120"/>
              </a:rPr>
              <a:t>The amplitudes correspond to the strength of association with different semantic concepts, while the phases capture contextual information and temporal relationships. This rich representation enables the network to model complex linguistic phenomena such as polysemy and contextual shifts in meaning.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4727" y="683895"/>
            <a:ext cx="9419749" cy="602456"/>
          </a:xfrm>
          <a:prstGeom prst="rect">
            <a:avLst/>
          </a:prstGeom>
          <a:noFill/>
          <a:ln/>
        </p:spPr>
        <p:txBody>
          <a:bodyPr wrap="none" lIns="0" tIns="0" rIns="0" bIns="0" rtlCol="0" anchor="t"/>
          <a:lstStyle/>
          <a:p>
            <a:pPr indent="0" marL="0">
              <a:lnSpc>
                <a:spcPts val="4700"/>
              </a:lnSpc>
              <a:buNone/>
            </a:pPr>
            <a:r>
              <a:rPr lang="en-US" sz="3750" dirty="0">
                <a:solidFill>
                  <a:srgbClr val="484237"/>
                </a:solidFill>
                <a:latin typeface="Gelasio Semi Bold" pitchFamily="34" charset="0"/>
                <a:ea typeface="Gelasio Semi Bold" pitchFamily="34" charset="-122"/>
                <a:cs typeface="Gelasio Semi Bold" pitchFamily="34" charset="-120"/>
              </a:rPr>
              <a:t>Core Architecture: Quantum Coherence</a:t>
            </a:r>
            <a:endParaRPr lang="en-US" sz="3750" dirty="0"/>
          </a:p>
        </p:txBody>
      </p:sp>
      <p:sp>
        <p:nvSpPr>
          <p:cNvPr id="3" name="Text 1"/>
          <p:cNvSpPr/>
          <p:nvPr/>
        </p:nvSpPr>
        <p:spPr>
          <a:xfrm>
            <a:off x="674727" y="1671876"/>
            <a:ext cx="13280946"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The system maintains quantum coherence through a density matrix representation:</a:t>
            </a:r>
            <a:endParaRPr lang="en-US" sz="1500" dirty="0"/>
          </a:p>
        </p:txBody>
      </p:sp>
      <p:sp>
        <p:nvSpPr>
          <p:cNvPr id="4" name="Text 2"/>
          <p:cNvSpPr/>
          <p:nvPr/>
        </p:nvSpPr>
        <p:spPr>
          <a:xfrm>
            <a:off x="963811" y="2413873"/>
            <a:ext cx="12991862"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ρ = ∑_i p_i |ψ_i⟩⟨ψ_i|</a:t>
            </a:r>
            <a:endParaRPr lang="en-US" sz="1500" dirty="0"/>
          </a:p>
        </p:txBody>
      </p:sp>
      <p:sp>
        <p:nvSpPr>
          <p:cNvPr id="5" name="Shape 3"/>
          <p:cNvSpPr/>
          <p:nvPr/>
        </p:nvSpPr>
        <p:spPr>
          <a:xfrm>
            <a:off x="674727" y="2197060"/>
            <a:ext cx="22860" cy="741998"/>
          </a:xfrm>
          <a:prstGeom prst="rect">
            <a:avLst/>
          </a:prstGeom>
          <a:solidFill>
            <a:srgbClr val="D3C5B6"/>
          </a:solidFill>
          <a:ln/>
        </p:spPr>
      </p:sp>
      <p:sp>
        <p:nvSpPr>
          <p:cNvPr id="6" name="Text 4"/>
          <p:cNvSpPr/>
          <p:nvPr/>
        </p:nvSpPr>
        <p:spPr>
          <a:xfrm>
            <a:off x="674727" y="3155871"/>
            <a:ext cx="13280946" cy="616744"/>
          </a:xfrm>
          <a:prstGeom prst="rect">
            <a:avLst/>
          </a:prstGeom>
          <a:noFill/>
          <a:ln/>
        </p:spPr>
        <p:txBody>
          <a:bodyPr wrap="squar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where p_i represents the probability of the system being in state |ψ_i⟩. This formulation allows for the preservation of quantum information throughout the processing pipeline, enabling the network to leverage quantum advantages in computational power and representational capacity.</a:t>
            </a:r>
            <a:endParaRPr lang="en-US" sz="1500" dirty="0"/>
          </a:p>
        </p:txBody>
      </p:sp>
      <p:sp>
        <p:nvSpPr>
          <p:cNvPr id="7" name="Text 5"/>
          <p:cNvSpPr/>
          <p:nvPr/>
        </p:nvSpPr>
        <p:spPr>
          <a:xfrm>
            <a:off x="674727" y="3989427"/>
            <a:ext cx="13280946" cy="925116"/>
          </a:xfrm>
          <a:prstGeom prst="rect">
            <a:avLst/>
          </a:prstGeom>
          <a:noFill/>
          <a:ln/>
        </p:spPr>
        <p:txBody>
          <a:bodyPr wrap="squar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Maintaining coherence is crucial for the system's performance, as it allows for the exploitation of quantum parallelism and interference effects. Various techniques are employed to mitigate decoherence, including error correction codes and dynamical decoupling protocols. These methods ensure that the quantum nature of the system is preserved even in the presence of environmental noise and interactions.</a:t>
            </a:r>
            <a:endParaRPr lang="en-US" sz="1500" dirty="0"/>
          </a:p>
        </p:txBody>
      </p:sp>
      <p:sp>
        <p:nvSpPr>
          <p:cNvPr id="8" name="Shape 6"/>
          <p:cNvSpPr/>
          <p:nvPr/>
        </p:nvSpPr>
        <p:spPr>
          <a:xfrm>
            <a:off x="674727" y="5131356"/>
            <a:ext cx="6544151" cy="1110734"/>
          </a:xfrm>
          <a:prstGeom prst="roundRect">
            <a:avLst>
              <a:gd name="adj" fmla="val 2604"/>
            </a:avLst>
          </a:prstGeom>
          <a:solidFill>
            <a:srgbClr val="EEE8DD"/>
          </a:solidFill>
          <a:ln/>
        </p:spPr>
      </p:sp>
      <p:sp>
        <p:nvSpPr>
          <p:cNvPr id="9" name="Text 7"/>
          <p:cNvSpPr/>
          <p:nvPr/>
        </p:nvSpPr>
        <p:spPr>
          <a:xfrm>
            <a:off x="867489" y="5324118"/>
            <a:ext cx="2409944" cy="301228"/>
          </a:xfrm>
          <a:prstGeom prst="rect">
            <a:avLst/>
          </a:prstGeom>
          <a:noFill/>
          <a:ln/>
        </p:spPr>
        <p:txBody>
          <a:bodyPr wrap="none" lIns="0" tIns="0" rIns="0" bIns="0" rtlCol="0" anchor="t"/>
          <a:lstStyle/>
          <a:p>
            <a:pPr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Density Matrix</a:t>
            </a:r>
            <a:endParaRPr lang="en-US" sz="1850" dirty="0"/>
          </a:p>
        </p:txBody>
      </p:sp>
      <p:sp>
        <p:nvSpPr>
          <p:cNvPr id="10" name="Text 8"/>
          <p:cNvSpPr/>
          <p:nvPr/>
        </p:nvSpPr>
        <p:spPr>
          <a:xfrm>
            <a:off x="867489" y="5740956"/>
            <a:ext cx="6158627"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Represents mixed quantum states and maintains coherence information</a:t>
            </a:r>
            <a:endParaRPr lang="en-US" sz="1500" dirty="0"/>
          </a:p>
        </p:txBody>
      </p:sp>
      <p:sp>
        <p:nvSpPr>
          <p:cNvPr id="11" name="Shape 9"/>
          <p:cNvSpPr/>
          <p:nvPr/>
        </p:nvSpPr>
        <p:spPr>
          <a:xfrm>
            <a:off x="7411641" y="5131356"/>
            <a:ext cx="6544151" cy="1110734"/>
          </a:xfrm>
          <a:prstGeom prst="roundRect">
            <a:avLst>
              <a:gd name="adj" fmla="val 2604"/>
            </a:avLst>
          </a:prstGeom>
          <a:solidFill>
            <a:srgbClr val="EEE8DD"/>
          </a:solidFill>
          <a:ln/>
        </p:spPr>
      </p:sp>
      <p:sp>
        <p:nvSpPr>
          <p:cNvPr id="12" name="Text 10"/>
          <p:cNvSpPr/>
          <p:nvPr/>
        </p:nvSpPr>
        <p:spPr>
          <a:xfrm>
            <a:off x="7604403" y="5324118"/>
            <a:ext cx="2409944" cy="301228"/>
          </a:xfrm>
          <a:prstGeom prst="rect">
            <a:avLst/>
          </a:prstGeom>
          <a:noFill/>
          <a:ln/>
        </p:spPr>
        <p:txBody>
          <a:bodyPr wrap="none" lIns="0" tIns="0" rIns="0" bIns="0" rtlCol="0" anchor="t"/>
          <a:lstStyle/>
          <a:p>
            <a:pPr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Error Correction</a:t>
            </a:r>
            <a:endParaRPr lang="en-US" sz="1850" dirty="0"/>
          </a:p>
        </p:txBody>
      </p:sp>
      <p:sp>
        <p:nvSpPr>
          <p:cNvPr id="13" name="Text 11"/>
          <p:cNvSpPr/>
          <p:nvPr/>
        </p:nvSpPr>
        <p:spPr>
          <a:xfrm>
            <a:off x="7604403" y="5740956"/>
            <a:ext cx="6158627"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Protects quantum information from environmental noise</a:t>
            </a:r>
            <a:endParaRPr lang="en-US" sz="1500" dirty="0"/>
          </a:p>
        </p:txBody>
      </p:sp>
      <p:sp>
        <p:nvSpPr>
          <p:cNvPr id="14" name="Shape 12"/>
          <p:cNvSpPr/>
          <p:nvPr/>
        </p:nvSpPr>
        <p:spPr>
          <a:xfrm>
            <a:off x="674727" y="6434852"/>
            <a:ext cx="6544151" cy="1110734"/>
          </a:xfrm>
          <a:prstGeom prst="roundRect">
            <a:avLst>
              <a:gd name="adj" fmla="val 2604"/>
            </a:avLst>
          </a:prstGeom>
          <a:solidFill>
            <a:srgbClr val="EEE8DD"/>
          </a:solidFill>
          <a:ln/>
        </p:spPr>
      </p:sp>
      <p:sp>
        <p:nvSpPr>
          <p:cNvPr id="15" name="Text 13"/>
          <p:cNvSpPr/>
          <p:nvPr/>
        </p:nvSpPr>
        <p:spPr>
          <a:xfrm>
            <a:off x="867489" y="6627614"/>
            <a:ext cx="2688074" cy="301228"/>
          </a:xfrm>
          <a:prstGeom prst="rect">
            <a:avLst/>
          </a:prstGeom>
          <a:noFill/>
          <a:ln/>
        </p:spPr>
        <p:txBody>
          <a:bodyPr wrap="none" lIns="0" tIns="0" rIns="0" bIns="0" rtlCol="0" anchor="t"/>
          <a:lstStyle/>
          <a:p>
            <a:pPr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Dynamical Decoupling</a:t>
            </a:r>
            <a:endParaRPr lang="en-US" sz="1850" dirty="0"/>
          </a:p>
        </p:txBody>
      </p:sp>
      <p:sp>
        <p:nvSpPr>
          <p:cNvPr id="16" name="Text 14"/>
          <p:cNvSpPr/>
          <p:nvPr/>
        </p:nvSpPr>
        <p:spPr>
          <a:xfrm>
            <a:off x="867489" y="7044452"/>
            <a:ext cx="6158627"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Actively suppresses decoherence through controlled operations</a:t>
            </a:r>
            <a:endParaRPr lang="en-US" sz="1500" dirty="0"/>
          </a:p>
        </p:txBody>
      </p:sp>
      <p:sp>
        <p:nvSpPr>
          <p:cNvPr id="17" name="Shape 15"/>
          <p:cNvSpPr/>
          <p:nvPr/>
        </p:nvSpPr>
        <p:spPr>
          <a:xfrm>
            <a:off x="7411641" y="6434852"/>
            <a:ext cx="6544151" cy="1110734"/>
          </a:xfrm>
          <a:prstGeom prst="roundRect">
            <a:avLst>
              <a:gd name="adj" fmla="val 2604"/>
            </a:avLst>
          </a:prstGeom>
          <a:solidFill>
            <a:srgbClr val="EEE8DD"/>
          </a:solidFill>
          <a:ln/>
        </p:spPr>
      </p:sp>
      <p:sp>
        <p:nvSpPr>
          <p:cNvPr id="18" name="Text 16"/>
          <p:cNvSpPr/>
          <p:nvPr/>
        </p:nvSpPr>
        <p:spPr>
          <a:xfrm>
            <a:off x="7604403" y="6627614"/>
            <a:ext cx="2538889" cy="301228"/>
          </a:xfrm>
          <a:prstGeom prst="rect">
            <a:avLst/>
          </a:prstGeom>
          <a:noFill/>
          <a:ln/>
        </p:spPr>
        <p:txBody>
          <a:bodyPr wrap="none" lIns="0" tIns="0" rIns="0" bIns="0" rtlCol="0" anchor="t"/>
          <a:lstStyle/>
          <a:p>
            <a:pPr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Quantum Parallelism</a:t>
            </a:r>
            <a:endParaRPr lang="en-US" sz="1850" dirty="0"/>
          </a:p>
        </p:txBody>
      </p:sp>
      <p:sp>
        <p:nvSpPr>
          <p:cNvPr id="19" name="Text 17"/>
          <p:cNvSpPr/>
          <p:nvPr/>
        </p:nvSpPr>
        <p:spPr>
          <a:xfrm>
            <a:off x="7604403" y="7044452"/>
            <a:ext cx="6158627" cy="308372"/>
          </a:xfrm>
          <a:prstGeom prst="rect">
            <a:avLst/>
          </a:prstGeom>
          <a:noFill/>
          <a:ln/>
        </p:spPr>
        <p:txBody>
          <a:bodyPr wrap="none" lIns="0" tIns="0" rIns="0" bIns="0" rtlCol="0" anchor="t"/>
          <a:lstStyle/>
          <a:p>
            <a:pPr indent="0" marL="0">
              <a:lnSpc>
                <a:spcPts val="2400"/>
              </a:lnSpc>
              <a:buNone/>
            </a:pPr>
            <a:r>
              <a:rPr lang="en-US" sz="1500" dirty="0">
                <a:solidFill>
                  <a:srgbClr val="746558"/>
                </a:solidFill>
                <a:latin typeface="Gelasio" pitchFamily="34" charset="0"/>
                <a:ea typeface="Gelasio" pitchFamily="34" charset="-122"/>
                <a:cs typeface="Gelasio" pitchFamily="34" charset="-120"/>
              </a:rPr>
              <a:t>Enables simultaneous processing of multiple semantic states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5429" y="584716"/>
            <a:ext cx="7653814" cy="513755"/>
          </a:xfrm>
          <a:prstGeom prst="rect">
            <a:avLst/>
          </a:prstGeom>
          <a:noFill/>
          <a:ln/>
        </p:spPr>
        <p:txBody>
          <a:bodyPr wrap="none" lIns="0" tIns="0" rIns="0" bIns="0" rtlCol="0" anchor="t"/>
          <a:lstStyle/>
          <a:p>
            <a:pPr indent="0" marL="0">
              <a:lnSpc>
                <a:spcPts val="4000"/>
              </a:lnSpc>
              <a:buNone/>
            </a:pPr>
            <a:r>
              <a:rPr lang="en-US" sz="3200" dirty="0">
                <a:solidFill>
                  <a:srgbClr val="484237"/>
                </a:solidFill>
                <a:latin typeface="Gelasio Semi Bold" pitchFamily="34" charset="0"/>
                <a:ea typeface="Gelasio Semi Bold" pitchFamily="34" charset="-122"/>
                <a:cs typeface="Gelasio Semi Bold" pitchFamily="34" charset="-120"/>
              </a:rPr>
              <a:t>Implementation: Memory Integration</a:t>
            </a:r>
            <a:endParaRPr lang="en-US" sz="3200" dirty="0"/>
          </a:p>
        </p:txBody>
      </p:sp>
      <p:sp>
        <p:nvSpPr>
          <p:cNvPr id="3" name="Text 1"/>
          <p:cNvSpPr/>
          <p:nvPr/>
        </p:nvSpPr>
        <p:spPr>
          <a:xfrm>
            <a:off x="575429" y="1427202"/>
            <a:ext cx="13479542" cy="263009"/>
          </a:xfrm>
          <a:prstGeom prst="rect">
            <a:avLst/>
          </a:prstGeom>
          <a:noFill/>
          <a:ln/>
        </p:spPr>
        <p:txBody>
          <a:bodyPr wrap="none" lIns="0" tIns="0" rIns="0" bIns="0" rtlCol="0" anchor="t"/>
          <a:lstStyle/>
          <a:p>
            <a:pPr indent="0" marL="0">
              <a:lnSpc>
                <a:spcPts val="2050"/>
              </a:lnSpc>
              <a:buNone/>
            </a:pPr>
            <a:r>
              <a:rPr lang="en-US" sz="1250" dirty="0">
                <a:solidFill>
                  <a:srgbClr val="746558"/>
                </a:solidFill>
                <a:latin typeface="Gelasio" pitchFamily="34" charset="0"/>
                <a:ea typeface="Gelasio" pitchFamily="34" charset="-122"/>
                <a:cs typeface="Gelasio" pitchFamily="34" charset="-120"/>
              </a:rPr>
              <a:t>The memory strength of connections between nodes follows a quantum-inspired decay function:</a:t>
            </a:r>
            <a:endParaRPr lang="en-US" sz="1250" dirty="0"/>
          </a:p>
        </p:txBody>
      </p:sp>
      <p:sp>
        <p:nvSpPr>
          <p:cNvPr id="4" name="Text 2"/>
          <p:cNvSpPr/>
          <p:nvPr/>
        </p:nvSpPr>
        <p:spPr>
          <a:xfrm>
            <a:off x="822008" y="2060019"/>
            <a:ext cx="13232963" cy="263009"/>
          </a:xfrm>
          <a:prstGeom prst="rect">
            <a:avLst/>
          </a:prstGeom>
          <a:noFill/>
          <a:ln/>
        </p:spPr>
        <p:txBody>
          <a:bodyPr wrap="none" lIns="0" tIns="0" rIns="0" bIns="0" rtlCol="0" anchor="t"/>
          <a:lstStyle/>
          <a:p>
            <a:pPr indent="0" marL="0">
              <a:lnSpc>
                <a:spcPts val="2050"/>
              </a:lnSpc>
              <a:buNone/>
            </a:pPr>
            <a:r>
              <a:rPr lang="en-US" sz="1250" dirty="0">
                <a:solidFill>
                  <a:srgbClr val="746558"/>
                </a:solidFill>
                <a:latin typeface="Gelasio" pitchFamily="34" charset="0"/>
                <a:ea typeface="Gelasio" pitchFamily="34" charset="-122"/>
                <a:cs typeface="Gelasio" pitchFamily="34" charset="-120"/>
              </a:rPr>
              <a:t>S(t) = S_0 e^(-λt) cos(ωt)</a:t>
            </a:r>
            <a:endParaRPr lang="en-US" sz="1250" dirty="0"/>
          </a:p>
        </p:txBody>
      </p:sp>
      <p:sp>
        <p:nvSpPr>
          <p:cNvPr id="5" name="Shape 3"/>
          <p:cNvSpPr/>
          <p:nvPr/>
        </p:nvSpPr>
        <p:spPr>
          <a:xfrm>
            <a:off x="575429" y="1875115"/>
            <a:ext cx="22860" cy="632817"/>
          </a:xfrm>
          <a:prstGeom prst="rect">
            <a:avLst/>
          </a:prstGeom>
          <a:solidFill>
            <a:srgbClr val="D3C5B6"/>
          </a:solidFill>
          <a:ln/>
        </p:spPr>
      </p:sp>
      <p:sp>
        <p:nvSpPr>
          <p:cNvPr id="6" name="Text 4"/>
          <p:cNvSpPr/>
          <p:nvPr/>
        </p:nvSpPr>
        <p:spPr>
          <a:xfrm>
            <a:off x="575429" y="2692837"/>
            <a:ext cx="13479542" cy="526018"/>
          </a:xfrm>
          <a:prstGeom prst="rect">
            <a:avLst/>
          </a:prstGeom>
          <a:noFill/>
          <a:ln/>
        </p:spPr>
        <p:txBody>
          <a:bodyPr wrap="square" lIns="0" tIns="0" rIns="0" bIns="0" rtlCol="0" anchor="t"/>
          <a:lstStyle/>
          <a:p>
            <a:pPr indent="0" marL="0">
              <a:lnSpc>
                <a:spcPts val="2050"/>
              </a:lnSpc>
              <a:buNone/>
            </a:pPr>
            <a:r>
              <a:rPr lang="en-US" sz="1250" dirty="0">
                <a:solidFill>
                  <a:srgbClr val="746558"/>
                </a:solidFill>
                <a:latin typeface="Gelasio" pitchFamily="34" charset="0"/>
                <a:ea typeface="Gelasio" pitchFamily="34" charset="-122"/>
                <a:cs typeface="Gelasio" pitchFamily="34" charset="-120"/>
              </a:rPr>
              <a:t>where S_0 is the initial strength, λ is the decay rate, and ω is the frequency of oscillation. This function incorporates both exponential decay and oscillatory behavior, mimicking the complex dynamics of human memory and allowing for phenomena such as memory reconsolidation and context-dependent recall.</a:t>
            </a:r>
            <a:endParaRPr lang="en-US" sz="1250" dirty="0"/>
          </a:p>
        </p:txBody>
      </p:sp>
      <p:sp>
        <p:nvSpPr>
          <p:cNvPr id="7" name="Text 5"/>
          <p:cNvSpPr/>
          <p:nvPr/>
        </p:nvSpPr>
        <p:spPr>
          <a:xfrm>
            <a:off x="575429" y="3403759"/>
            <a:ext cx="13479542" cy="526018"/>
          </a:xfrm>
          <a:prstGeom prst="rect">
            <a:avLst/>
          </a:prstGeom>
          <a:noFill/>
          <a:ln/>
        </p:spPr>
        <p:txBody>
          <a:bodyPr wrap="square" lIns="0" tIns="0" rIns="0" bIns="0" rtlCol="0" anchor="t"/>
          <a:lstStyle/>
          <a:p>
            <a:pPr indent="0" marL="0">
              <a:lnSpc>
                <a:spcPts val="2050"/>
              </a:lnSpc>
              <a:buNone/>
            </a:pPr>
            <a:r>
              <a:rPr lang="en-US" sz="1250" dirty="0">
                <a:solidFill>
                  <a:srgbClr val="746558"/>
                </a:solidFill>
                <a:latin typeface="Gelasio" pitchFamily="34" charset="0"/>
                <a:ea typeface="Gelasio" pitchFamily="34" charset="-122"/>
                <a:cs typeface="Gelasio" pitchFamily="34" charset="-120"/>
              </a:rPr>
              <a:t>The oscillatory nature of the system's memory dynamics allows it to capture the ebb and flow of linguistic knowledge over time. By carefully tuning the decay rate (λ) and frequency of oscillation (ω), the network can be optimized for different cognitive tasks - from the fleeting comprehension of the moment to the solidification of long-term understanding.</a:t>
            </a:r>
            <a:endParaRPr lang="en-US" sz="1250" dirty="0"/>
          </a:p>
        </p:txBody>
      </p:sp>
      <p:sp>
        <p:nvSpPr>
          <p:cNvPr id="8" name="Text 6"/>
          <p:cNvSpPr/>
          <p:nvPr/>
        </p:nvSpPr>
        <p:spPr>
          <a:xfrm>
            <a:off x="1991439" y="4916210"/>
            <a:ext cx="1496378" cy="304086"/>
          </a:xfrm>
          <a:prstGeom prst="rect">
            <a:avLst/>
          </a:prstGeom>
          <a:noFill/>
          <a:ln/>
        </p:spPr>
        <p:txBody>
          <a:bodyPr wrap="none" lIns="0" tIns="0" rIns="0" bIns="0" rtlCol="0" anchor="t"/>
          <a:lstStyle/>
          <a:p>
            <a:pPr algn="ctr" indent="0" marL="0">
              <a:lnSpc>
                <a:spcPts val="2350"/>
              </a:lnSpc>
              <a:buNone/>
            </a:pPr>
            <a:r>
              <a:rPr lang="en-US" sz="2350" dirty="0">
                <a:solidFill>
                  <a:srgbClr val="746558"/>
                </a:solidFill>
                <a:latin typeface="Gelasio Semi Bold" pitchFamily="34" charset="0"/>
                <a:ea typeface="Gelasio Semi Bold" pitchFamily="34" charset="-122"/>
                <a:cs typeface="Gelasio Semi Bold" pitchFamily="34" charset="-120"/>
              </a:rPr>
              <a:t>54%</a:t>
            </a:r>
            <a:endParaRPr lang="en-US" sz="2350" dirty="0"/>
          </a:p>
        </p:txBody>
      </p:sp>
      <p:pic>
        <p:nvPicPr>
          <p:cNvPr id="9" name="Image 0" descr="preencoded.png">    </p:cNvPr>
          <p:cNvPicPr>
            <a:picLocks noChangeAspect="1"/>
          </p:cNvPicPr>
          <p:nvPr/>
        </p:nvPicPr>
        <p:blipFill>
          <a:blip r:embed="rId1"/>
          <a:stretch>
            <a:fillRect/>
          </a:stretch>
        </p:blipFill>
        <p:spPr>
          <a:xfrm>
            <a:off x="1827252" y="4155757"/>
            <a:ext cx="1824990" cy="1824990"/>
          </a:xfrm>
          <a:prstGeom prst="rect">
            <a:avLst/>
          </a:prstGeom>
        </p:spPr>
      </p:pic>
      <p:sp>
        <p:nvSpPr>
          <p:cNvPr id="10" name="Text 7"/>
          <p:cNvSpPr/>
          <p:nvPr/>
        </p:nvSpPr>
        <p:spPr>
          <a:xfrm>
            <a:off x="1506736" y="6186130"/>
            <a:ext cx="2466142" cy="308134"/>
          </a:xfrm>
          <a:prstGeom prst="rect">
            <a:avLst/>
          </a:prstGeom>
          <a:noFill/>
          <a:ln/>
        </p:spPr>
        <p:txBody>
          <a:bodyPr wrap="none" lIns="0" tIns="0" rIns="0" bIns="0" rtlCol="0" anchor="t"/>
          <a:lstStyle/>
          <a:p>
            <a:pPr algn="ctr"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Vision</a:t>
            </a:r>
            <a:endParaRPr lang="en-US" sz="1900" dirty="0"/>
          </a:p>
        </p:txBody>
      </p:sp>
      <p:sp>
        <p:nvSpPr>
          <p:cNvPr id="11" name="Text 8"/>
          <p:cNvSpPr/>
          <p:nvPr/>
        </p:nvSpPr>
        <p:spPr>
          <a:xfrm>
            <a:off x="575429" y="6592848"/>
            <a:ext cx="4328755" cy="789027"/>
          </a:xfrm>
          <a:prstGeom prst="rect">
            <a:avLst/>
          </a:prstGeom>
          <a:noFill/>
          <a:ln/>
        </p:spPr>
        <p:txBody>
          <a:bodyPr wrap="square" lIns="0" tIns="0" rIns="0" bIns="0" rtlCol="0" anchor="t"/>
          <a:lstStyle/>
          <a:p>
            <a:pPr algn="ctr" indent="0" marL="0">
              <a:lnSpc>
                <a:spcPts val="2050"/>
              </a:lnSpc>
              <a:buNone/>
            </a:pPr>
            <a:r>
              <a:rPr lang="en-US" sz="1250" dirty="0">
                <a:solidFill>
                  <a:srgbClr val="746558"/>
                </a:solidFill>
                <a:latin typeface="Gelasio" pitchFamily="34" charset="0"/>
                <a:ea typeface="Gelasio" pitchFamily="34" charset="-122"/>
                <a:cs typeface="Gelasio" pitchFamily="34" charset="-120"/>
              </a:rPr>
              <a:t>Harness the power of quantum coherence to revolutionize natural language processing, unlocking new frontiers of linguistic expression and comprehension.</a:t>
            </a:r>
            <a:endParaRPr lang="en-US" sz="1250" dirty="0"/>
          </a:p>
        </p:txBody>
      </p:sp>
      <p:sp>
        <p:nvSpPr>
          <p:cNvPr id="12" name="Text 9"/>
          <p:cNvSpPr/>
          <p:nvPr/>
        </p:nvSpPr>
        <p:spPr>
          <a:xfrm>
            <a:off x="6566773" y="4916210"/>
            <a:ext cx="1496378" cy="304086"/>
          </a:xfrm>
          <a:prstGeom prst="rect">
            <a:avLst/>
          </a:prstGeom>
          <a:noFill/>
          <a:ln/>
        </p:spPr>
        <p:txBody>
          <a:bodyPr wrap="none" lIns="0" tIns="0" rIns="0" bIns="0" rtlCol="0" anchor="t"/>
          <a:lstStyle/>
          <a:p>
            <a:pPr algn="ctr" indent="0" marL="0">
              <a:lnSpc>
                <a:spcPts val="2350"/>
              </a:lnSpc>
              <a:buNone/>
            </a:pPr>
            <a:r>
              <a:rPr lang="en-US" sz="2350" dirty="0">
                <a:solidFill>
                  <a:srgbClr val="746558"/>
                </a:solidFill>
                <a:latin typeface="Gelasio Semi Bold" pitchFamily="34" charset="0"/>
                <a:ea typeface="Gelasio Semi Bold" pitchFamily="34" charset="-122"/>
                <a:cs typeface="Gelasio Semi Bold" pitchFamily="34" charset="-120"/>
              </a:rPr>
              <a:t>75</a:t>
            </a:r>
            <a:endParaRPr lang="en-US" sz="2350" dirty="0"/>
          </a:p>
        </p:txBody>
      </p:sp>
      <p:pic>
        <p:nvPicPr>
          <p:cNvPr id="13" name="Image 1" descr="preencoded.png">    </p:cNvPr>
          <p:cNvPicPr>
            <a:picLocks noChangeAspect="1"/>
          </p:cNvPicPr>
          <p:nvPr/>
        </p:nvPicPr>
        <p:blipFill>
          <a:blip r:embed="rId2"/>
          <a:stretch>
            <a:fillRect/>
          </a:stretch>
        </p:blipFill>
        <p:spPr>
          <a:xfrm>
            <a:off x="6402586" y="4155757"/>
            <a:ext cx="1824990" cy="1824990"/>
          </a:xfrm>
          <a:prstGeom prst="rect">
            <a:avLst/>
          </a:prstGeom>
        </p:spPr>
      </p:pic>
      <p:sp>
        <p:nvSpPr>
          <p:cNvPr id="14" name="Text 10"/>
          <p:cNvSpPr/>
          <p:nvPr/>
        </p:nvSpPr>
        <p:spPr>
          <a:xfrm>
            <a:off x="6082070" y="6186130"/>
            <a:ext cx="2466142" cy="308134"/>
          </a:xfrm>
          <a:prstGeom prst="rect">
            <a:avLst/>
          </a:prstGeom>
          <a:noFill/>
          <a:ln/>
        </p:spPr>
        <p:txBody>
          <a:bodyPr wrap="none" lIns="0" tIns="0" rIns="0" bIns="0" rtlCol="0" anchor="t"/>
          <a:lstStyle/>
          <a:p>
            <a:pPr algn="ctr"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Mission</a:t>
            </a:r>
            <a:endParaRPr lang="en-US" sz="1900" dirty="0"/>
          </a:p>
        </p:txBody>
      </p:sp>
      <p:sp>
        <p:nvSpPr>
          <p:cNvPr id="15" name="Text 11"/>
          <p:cNvSpPr/>
          <p:nvPr/>
        </p:nvSpPr>
        <p:spPr>
          <a:xfrm>
            <a:off x="5150763" y="6592848"/>
            <a:ext cx="4328755" cy="1052036"/>
          </a:xfrm>
          <a:prstGeom prst="rect">
            <a:avLst/>
          </a:prstGeom>
          <a:noFill/>
          <a:ln/>
        </p:spPr>
        <p:txBody>
          <a:bodyPr wrap="square" lIns="0" tIns="0" rIns="0" bIns="0" rtlCol="0" anchor="t"/>
          <a:lstStyle/>
          <a:p>
            <a:pPr algn="ctr" indent="0" marL="0">
              <a:lnSpc>
                <a:spcPts val="2050"/>
              </a:lnSpc>
              <a:buNone/>
            </a:pPr>
            <a:r>
              <a:rPr lang="en-US" sz="1250" dirty="0">
                <a:solidFill>
                  <a:srgbClr val="746558"/>
                </a:solidFill>
                <a:latin typeface="Gelasio" pitchFamily="34" charset="0"/>
                <a:ea typeface="Gelasio" pitchFamily="34" charset="-122"/>
                <a:cs typeface="Gelasio" pitchFamily="34" charset="-120"/>
              </a:rPr>
              <a:t>Develop cutting-edge quantum holographic neural networks that can navigate the nuanced, ever-shifting landscapes of human communication with unparalleled dexterity.</a:t>
            </a:r>
            <a:endParaRPr lang="en-US" sz="1250" dirty="0"/>
          </a:p>
        </p:txBody>
      </p:sp>
      <p:sp>
        <p:nvSpPr>
          <p:cNvPr id="16" name="Text 12"/>
          <p:cNvSpPr/>
          <p:nvPr/>
        </p:nvSpPr>
        <p:spPr>
          <a:xfrm>
            <a:off x="11142107" y="4916210"/>
            <a:ext cx="1496378" cy="304086"/>
          </a:xfrm>
          <a:prstGeom prst="rect">
            <a:avLst/>
          </a:prstGeom>
          <a:noFill/>
          <a:ln/>
        </p:spPr>
        <p:txBody>
          <a:bodyPr wrap="none" lIns="0" tIns="0" rIns="0" bIns="0" rtlCol="0" anchor="t"/>
          <a:lstStyle/>
          <a:p>
            <a:pPr algn="ctr" indent="0" marL="0">
              <a:lnSpc>
                <a:spcPts val="2350"/>
              </a:lnSpc>
              <a:buNone/>
            </a:pPr>
            <a:r>
              <a:rPr lang="en-US" sz="2350" dirty="0">
                <a:solidFill>
                  <a:srgbClr val="746558"/>
                </a:solidFill>
                <a:latin typeface="Gelasio Semi Bold" pitchFamily="34" charset="0"/>
                <a:ea typeface="Gelasio Semi Bold" pitchFamily="34" charset="-122"/>
                <a:cs typeface="Gelasio Semi Bold" pitchFamily="34" charset="-120"/>
              </a:rPr>
              <a:t>1/3</a:t>
            </a:r>
            <a:endParaRPr lang="en-US" sz="2350" dirty="0"/>
          </a:p>
        </p:txBody>
      </p:sp>
      <p:pic>
        <p:nvPicPr>
          <p:cNvPr id="17" name="Image 2" descr="preencoded.png">    </p:cNvPr>
          <p:cNvPicPr>
            <a:picLocks noChangeAspect="1"/>
          </p:cNvPicPr>
          <p:nvPr/>
        </p:nvPicPr>
        <p:blipFill>
          <a:blip r:embed="rId3"/>
          <a:stretch>
            <a:fillRect/>
          </a:stretch>
        </p:blipFill>
        <p:spPr>
          <a:xfrm>
            <a:off x="10977920" y="4155757"/>
            <a:ext cx="1824990" cy="1824990"/>
          </a:xfrm>
          <a:prstGeom prst="rect">
            <a:avLst/>
          </a:prstGeom>
        </p:spPr>
      </p:pic>
      <p:sp>
        <p:nvSpPr>
          <p:cNvPr id="18" name="Text 13"/>
          <p:cNvSpPr/>
          <p:nvPr/>
        </p:nvSpPr>
        <p:spPr>
          <a:xfrm>
            <a:off x="10657403" y="6186130"/>
            <a:ext cx="2466142" cy="308134"/>
          </a:xfrm>
          <a:prstGeom prst="rect">
            <a:avLst/>
          </a:prstGeom>
          <a:noFill/>
          <a:ln/>
        </p:spPr>
        <p:txBody>
          <a:bodyPr wrap="none" lIns="0" tIns="0" rIns="0" bIns="0" rtlCol="0" anchor="t"/>
          <a:lstStyle/>
          <a:p>
            <a:pPr algn="ctr"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Goal</a:t>
            </a:r>
            <a:endParaRPr lang="en-US" sz="1900" dirty="0"/>
          </a:p>
        </p:txBody>
      </p:sp>
      <p:sp>
        <p:nvSpPr>
          <p:cNvPr id="19" name="Text 14"/>
          <p:cNvSpPr/>
          <p:nvPr/>
        </p:nvSpPr>
        <p:spPr>
          <a:xfrm>
            <a:off x="9726097" y="6592848"/>
            <a:ext cx="4328755" cy="789027"/>
          </a:xfrm>
          <a:prstGeom prst="rect">
            <a:avLst/>
          </a:prstGeom>
          <a:noFill/>
          <a:ln/>
        </p:spPr>
        <p:txBody>
          <a:bodyPr wrap="square" lIns="0" tIns="0" rIns="0" bIns="0" rtlCol="0" anchor="t"/>
          <a:lstStyle/>
          <a:p>
            <a:pPr algn="ctr" indent="0" marL="0">
              <a:lnSpc>
                <a:spcPts val="2050"/>
              </a:lnSpc>
              <a:buNone/>
            </a:pPr>
            <a:r>
              <a:rPr lang="en-US" sz="1250" dirty="0">
                <a:solidFill>
                  <a:srgbClr val="746558"/>
                </a:solidFill>
                <a:latin typeface="Gelasio" pitchFamily="34" charset="0"/>
                <a:ea typeface="Gelasio" pitchFamily="34" charset="-122"/>
                <a:cs typeface="Gelasio" pitchFamily="34" charset="-120"/>
              </a:rPr>
              <a:t>Empower intelligent systems to engage with language in a more intuitive, contextual, and semantically aware manner, bridging the gap between artificial and human cognition.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5559147" cy="385763"/>
          </a:xfrm>
          <a:prstGeom prst="rect">
            <a:avLst/>
          </a:prstGeom>
          <a:noFill/>
          <a:ln/>
        </p:spPr>
        <p:txBody>
          <a:bodyPr wrap="none" lIns="0" tIns="0" rIns="0" bIns="0" rtlCol="0" anchor="t"/>
          <a:lstStyle/>
          <a:p>
            <a:pPr indent="0" marL="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Implementation: Network Dynamics</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The evolution of the network follows the quantum Liouville equation:</a:t>
            </a:r>
            <a:endParaRPr lang="en-US" sz="950" dirty="0"/>
          </a:p>
        </p:txBody>
      </p:sp>
      <p:sp>
        <p:nvSpPr>
          <p:cNvPr id="4" name="Text 2"/>
          <p:cNvSpPr/>
          <p:nvPr/>
        </p:nvSpPr>
        <p:spPr>
          <a:xfrm>
            <a:off x="757238" y="1447205"/>
            <a:ext cx="13301067"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iℏ ∂ρ/∂t = [H, ρ]</a:t>
            </a:r>
            <a:endParaRPr lang="en-US" sz="950" dirty="0"/>
          </a:p>
        </p:txBody>
      </p:sp>
      <p:sp>
        <p:nvSpPr>
          <p:cNvPr id="5" name="Shape 3"/>
          <p:cNvSpPr/>
          <p:nvPr/>
        </p:nvSpPr>
        <p:spPr>
          <a:xfrm>
            <a:off x="572095" y="1308378"/>
            <a:ext cx="15240" cy="475178"/>
          </a:xfrm>
          <a:prstGeom prst="rect">
            <a:avLst/>
          </a:prstGeom>
          <a:solidFill>
            <a:srgbClr val="D3C5B6"/>
          </a:solidFill>
          <a:ln/>
        </p:spPr>
      </p:sp>
      <p:sp>
        <p:nvSpPr>
          <p:cNvPr id="6" name="Text 4"/>
          <p:cNvSpPr/>
          <p:nvPr/>
        </p:nvSpPr>
        <p:spPr>
          <a:xfrm>
            <a:off x="572095" y="1922383"/>
            <a:ext cx="13486209"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where H is the system Hamiltonian and [H, ρ] represents the commutator. This equation describes the time evolution of the density matrix, capturing the dynamics of the quantum system as it processes linguistic information.</a:t>
            </a:r>
            <a:endParaRPr lang="en-US" sz="950" dirty="0"/>
          </a:p>
        </p:txBody>
      </p:sp>
      <p:sp>
        <p:nvSpPr>
          <p:cNvPr id="7" name="Text 5"/>
          <p:cNvSpPr/>
          <p:nvPr/>
        </p:nvSpPr>
        <p:spPr>
          <a:xfrm>
            <a:off x="572095" y="2258735"/>
            <a:ext cx="13486209" cy="395049"/>
          </a:xfrm>
          <a:prstGeom prst="rect">
            <a:avLst/>
          </a:prstGeom>
          <a:noFill/>
          <a:ln/>
        </p:spPr>
        <p:txBody>
          <a:bodyPr wrap="squar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The Hamiltonian H encodes the energy landscape of the network, representing the semantic relationships and grammatical rules of the language. It is dynamically updated during training to reflect learned patterns and structures. The commutator [H, ρ] generates the unitary evolution of the system, ensuring that the quantum properties are preserved throughout the computation.</a:t>
            </a:r>
            <a:endParaRPr lang="en-US" sz="950" dirty="0"/>
          </a:p>
        </p:txBody>
      </p:sp>
      <p:sp>
        <p:nvSpPr>
          <p:cNvPr id="8" name="Text 6"/>
          <p:cNvSpPr/>
          <p:nvPr/>
        </p:nvSpPr>
        <p:spPr>
          <a:xfrm>
            <a:off x="572095" y="2792611"/>
            <a:ext cx="13486209"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This quantum dynamical approach allows for the emergence of complex linguistic behaviors, such as context-dependent meaning shifts and non-linear semantic associations, which are challenging to model in classical systems.</a:t>
            </a:r>
            <a:endParaRPr lang="en-US" sz="950" dirty="0"/>
          </a:p>
        </p:txBody>
      </p:sp>
      <p:pic>
        <p:nvPicPr>
          <p:cNvPr id="9" name="Image 0" descr="preencoded.png">    </p:cNvPr>
          <p:cNvPicPr>
            <a:picLocks noChangeAspect="1"/>
          </p:cNvPicPr>
          <p:nvPr/>
        </p:nvPicPr>
        <p:blipFill>
          <a:blip r:embed="rId1"/>
          <a:stretch>
            <a:fillRect/>
          </a:stretch>
        </p:blipFill>
        <p:spPr>
          <a:xfrm>
            <a:off x="572095" y="3128963"/>
            <a:ext cx="3371493" cy="493752"/>
          </a:xfrm>
          <a:prstGeom prst="rect">
            <a:avLst/>
          </a:prstGeom>
        </p:spPr>
      </p:pic>
      <p:sp>
        <p:nvSpPr>
          <p:cNvPr id="10" name="Text 7"/>
          <p:cNvSpPr/>
          <p:nvPr/>
        </p:nvSpPr>
        <p:spPr>
          <a:xfrm>
            <a:off x="695444" y="380785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Input Processing</a:t>
            </a:r>
            <a:endParaRPr lang="en-US" sz="1200" dirty="0"/>
          </a:p>
        </p:txBody>
      </p:sp>
      <p:sp>
        <p:nvSpPr>
          <p:cNvPr id="11" name="Text 8"/>
          <p:cNvSpPr/>
          <p:nvPr/>
        </p:nvSpPr>
        <p:spPr>
          <a:xfrm>
            <a:off x="695444" y="4074795"/>
            <a:ext cx="3124795" cy="197525"/>
          </a:xfrm>
          <a:prstGeom prst="rect">
            <a:avLst/>
          </a:prstGeom>
          <a:noFill/>
          <a:ln/>
        </p:spPr>
        <p:txBody>
          <a:bodyPr wrap="none" lIns="0" tIns="0" rIns="0" bIns="0" rtlCol="0" anchor="t"/>
          <a:lstStyle/>
          <a:p>
            <a:pPr algn="l" indent="0" marL="0">
              <a:lnSpc>
                <a:spcPts val="1550"/>
              </a:lnSpc>
              <a:buNone/>
            </a:pPr>
            <a:r>
              <a:rPr lang="en-US" sz="950" dirty="0">
                <a:solidFill>
                  <a:srgbClr val="746558"/>
                </a:solidFill>
                <a:latin typeface="Gelasio" pitchFamily="34" charset="0"/>
                <a:ea typeface="Gelasio" pitchFamily="34" charset="-122"/>
                <a:cs typeface="Gelasio" pitchFamily="34" charset="-120"/>
              </a:rPr>
              <a:t>Quantum state preparation based on input text</a:t>
            </a:r>
            <a:endParaRPr lang="en-US" sz="950" dirty="0"/>
          </a:p>
        </p:txBody>
      </p:sp>
      <p:pic>
        <p:nvPicPr>
          <p:cNvPr id="12" name="Image 1" descr="preencoded.png">    </p:cNvPr>
          <p:cNvPicPr>
            <a:picLocks noChangeAspect="1"/>
          </p:cNvPicPr>
          <p:nvPr/>
        </p:nvPicPr>
        <p:blipFill>
          <a:blip r:embed="rId2"/>
          <a:stretch>
            <a:fillRect/>
          </a:stretch>
        </p:blipFill>
        <p:spPr>
          <a:xfrm>
            <a:off x="3943588" y="3128963"/>
            <a:ext cx="3371612" cy="493752"/>
          </a:xfrm>
          <a:prstGeom prst="rect">
            <a:avLst/>
          </a:prstGeom>
        </p:spPr>
      </p:pic>
      <p:sp>
        <p:nvSpPr>
          <p:cNvPr id="13" name="Text 9"/>
          <p:cNvSpPr/>
          <p:nvPr/>
        </p:nvSpPr>
        <p:spPr>
          <a:xfrm>
            <a:off x="4066937" y="380785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Unitary Evolution</a:t>
            </a:r>
            <a:endParaRPr lang="en-US" sz="1200" dirty="0"/>
          </a:p>
        </p:txBody>
      </p:sp>
      <p:sp>
        <p:nvSpPr>
          <p:cNvPr id="14" name="Text 10"/>
          <p:cNvSpPr/>
          <p:nvPr/>
        </p:nvSpPr>
        <p:spPr>
          <a:xfrm>
            <a:off x="4066937" y="4074795"/>
            <a:ext cx="3124914" cy="395049"/>
          </a:xfrm>
          <a:prstGeom prst="rect">
            <a:avLst/>
          </a:prstGeom>
          <a:noFill/>
          <a:ln/>
        </p:spPr>
        <p:txBody>
          <a:bodyPr wrap="square" lIns="0" tIns="0" rIns="0" bIns="0" rtlCol="0" anchor="t"/>
          <a:lstStyle/>
          <a:p>
            <a:pPr algn="l" indent="0" marL="0">
              <a:lnSpc>
                <a:spcPts val="1550"/>
              </a:lnSpc>
              <a:buNone/>
            </a:pPr>
            <a:r>
              <a:rPr lang="en-US" sz="950" dirty="0">
                <a:solidFill>
                  <a:srgbClr val="746558"/>
                </a:solidFill>
                <a:latin typeface="Gelasio" pitchFamily="34" charset="0"/>
                <a:ea typeface="Gelasio" pitchFamily="34" charset="-122"/>
                <a:cs typeface="Gelasio" pitchFamily="34" charset="-120"/>
              </a:rPr>
              <a:t>Application of quantum operations guided by the Hamiltonian</a:t>
            </a:r>
            <a:endParaRPr lang="en-US" sz="950" dirty="0"/>
          </a:p>
        </p:txBody>
      </p:sp>
      <p:pic>
        <p:nvPicPr>
          <p:cNvPr id="15" name="Image 2" descr="preencoded.png">    </p:cNvPr>
          <p:cNvPicPr>
            <a:picLocks noChangeAspect="1"/>
          </p:cNvPicPr>
          <p:nvPr/>
        </p:nvPicPr>
        <p:blipFill>
          <a:blip r:embed="rId3"/>
          <a:stretch>
            <a:fillRect/>
          </a:stretch>
        </p:blipFill>
        <p:spPr>
          <a:xfrm>
            <a:off x="7315200" y="3128963"/>
            <a:ext cx="3371493" cy="493752"/>
          </a:xfrm>
          <a:prstGeom prst="rect">
            <a:avLst/>
          </a:prstGeom>
        </p:spPr>
      </p:pic>
      <p:sp>
        <p:nvSpPr>
          <p:cNvPr id="16" name="Text 11"/>
          <p:cNvSpPr/>
          <p:nvPr/>
        </p:nvSpPr>
        <p:spPr>
          <a:xfrm>
            <a:off x="7438549" y="380785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Measurement</a:t>
            </a:r>
            <a:endParaRPr lang="en-US" sz="1200" dirty="0"/>
          </a:p>
        </p:txBody>
      </p:sp>
      <p:sp>
        <p:nvSpPr>
          <p:cNvPr id="17" name="Text 12"/>
          <p:cNvSpPr/>
          <p:nvPr/>
        </p:nvSpPr>
        <p:spPr>
          <a:xfrm>
            <a:off x="7438549" y="4074795"/>
            <a:ext cx="3124795" cy="395049"/>
          </a:xfrm>
          <a:prstGeom prst="rect">
            <a:avLst/>
          </a:prstGeom>
          <a:noFill/>
          <a:ln/>
        </p:spPr>
        <p:txBody>
          <a:bodyPr wrap="square" lIns="0" tIns="0" rIns="0" bIns="0" rtlCol="0" anchor="t"/>
          <a:lstStyle/>
          <a:p>
            <a:pPr algn="l" indent="0" marL="0">
              <a:lnSpc>
                <a:spcPts val="1550"/>
              </a:lnSpc>
              <a:buNone/>
            </a:pPr>
            <a:r>
              <a:rPr lang="en-US" sz="950" dirty="0">
                <a:solidFill>
                  <a:srgbClr val="746558"/>
                </a:solidFill>
                <a:latin typeface="Gelasio" pitchFamily="34" charset="0"/>
                <a:ea typeface="Gelasio" pitchFamily="34" charset="-122"/>
                <a:cs typeface="Gelasio" pitchFamily="34" charset="-120"/>
              </a:rPr>
              <a:t>Extraction of processed information from the quantum state</a:t>
            </a:r>
            <a:endParaRPr lang="en-US" sz="950" dirty="0"/>
          </a:p>
        </p:txBody>
      </p:sp>
      <p:pic>
        <p:nvPicPr>
          <p:cNvPr id="18" name="Image 3" descr="preencoded.png">    </p:cNvPr>
          <p:cNvPicPr>
            <a:picLocks noChangeAspect="1"/>
          </p:cNvPicPr>
          <p:nvPr/>
        </p:nvPicPr>
        <p:blipFill>
          <a:blip r:embed="rId4"/>
          <a:stretch>
            <a:fillRect/>
          </a:stretch>
        </p:blipFill>
        <p:spPr>
          <a:xfrm>
            <a:off x="10686693" y="3128963"/>
            <a:ext cx="3371612" cy="493752"/>
          </a:xfrm>
          <a:prstGeom prst="rect">
            <a:avLst/>
          </a:prstGeom>
        </p:spPr>
      </p:pic>
      <p:sp>
        <p:nvSpPr>
          <p:cNvPr id="19" name="Text 13"/>
          <p:cNvSpPr/>
          <p:nvPr/>
        </p:nvSpPr>
        <p:spPr>
          <a:xfrm>
            <a:off x="10810042" y="380785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Output Generation</a:t>
            </a:r>
            <a:endParaRPr lang="en-US" sz="1200" dirty="0"/>
          </a:p>
        </p:txBody>
      </p:sp>
      <p:sp>
        <p:nvSpPr>
          <p:cNvPr id="20" name="Text 14"/>
          <p:cNvSpPr/>
          <p:nvPr/>
        </p:nvSpPr>
        <p:spPr>
          <a:xfrm>
            <a:off x="10810042" y="4074795"/>
            <a:ext cx="3124914" cy="197525"/>
          </a:xfrm>
          <a:prstGeom prst="rect">
            <a:avLst/>
          </a:prstGeom>
          <a:noFill/>
          <a:ln/>
        </p:spPr>
        <p:txBody>
          <a:bodyPr wrap="none" lIns="0" tIns="0" rIns="0" bIns="0" rtlCol="0" anchor="t"/>
          <a:lstStyle/>
          <a:p>
            <a:pPr algn="l" indent="0" marL="0">
              <a:lnSpc>
                <a:spcPts val="1550"/>
              </a:lnSpc>
              <a:buNone/>
            </a:pPr>
            <a:r>
              <a:rPr lang="en-US" sz="950" dirty="0">
                <a:solidFill>
                  <a:srgbClr val="746558"/>
                </a:solidFill>
                <a:latin typeface="Gelasio" pitchFamily="34" charset="0"/>
                <a:ea typeface="Gelasio" pitchFamily="34" charset="-122"/>
                <a:cs typeface="Gelasio" pitchFamily="34" charset="-120"/>
              </a:rPr>
              <a:t>Translation of quantum results into natural language</a:t>
            </a:r>
            <a:endParaRPr lang="en-US" sz="950" dirty="0"/>
          </a:p>
        </p:txBody>
      </p:sp>
      <p:pic>
        <p:nvPicPr>
          <p:cNvPr id="21" name="Image 4" descr="preencoded.png">
            <a:hlinkClick r:id="rId6" tooltip=""/>
          </p:cNvPr>
          <p:cNvPicPr>
            <a:picLocks noChangeAspect="1"/>
          </p:cNvPicPr>
          <p:nvPr/>
        </p:nvPicPr>
        <p:blipFill>
          <a:blip r:embed="rId5"/>
          <a:stretch>
            <a:fillRect/>
          </a:stretch>
        </p:blipFill>
        <p:spPr>
          <a:xfrm>
            <a:off x="572095" y="4732020"/>
            <a:ext cx="13486209" cy="1234440"/>
          </a:xfrm>
          <a:prstGeom prst="rect">
            <a:avLst/>
          </a:prstGeom>
        </p:spPr>
      </p:pic>
      <p:sp>
        <p:nvSpPr>
          <p:cNvPr id="22" name="Text 15"/>
          <p:cNvSpPr/>
          <p:nvPr/>
        </p:nvSpPr>
        <p:spPr>
          <a:xfrm>
            <a:off x="572095" y="6105287"/>
            <a:ext cx="13486209"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23" name="Image 5" descr="preencoded.png">    </p:cNvPr>
          <p:cNvPicPr>
            <a:picLocks noChangeAspect="1"/>
          </p:cNvPicPr>
          <p:nvPr/>
        </p:nvPicPr>
        <p:blipFill>
          <a:blip r:embed="rId7"/>
          <a:stretch>
            <a:fillRect/>
          </a:stretch>
        </p:blipFill>
        <p:spPr>
          <a:xfrm>
            <a:off x="572095" y="6441638"/>
            <a:ext cx="13486209" cy="7582853"/>
          </a:xfrm>
          <a:prstGeom prst="rect">
            <a:avLst/>
          </a:prstGeom>
        </p:spPr>
      </p:pic>
      <p:pic>
        <p:nvPicPr>
          <p:cNvPr id="24" name="Image 6" descr="preencoded.png">    </p:cNvPr>
          <p:cNvPicPr>
            <a:picLocks noChangeAspect="1"/>
          </p:cNvPicPr>
          <p:nvPr/>
        </p:nvPicPr>
        <p:blipFill>
          <a:blip r:embed="rId8"/>
          <a:stretch>
            <a:fillRect/>
          </a:stretch>
        </p:blipFill>
        <p:spPr>
          <a:xfrm>
            <a:off x="572095" y="14163318"/>
            <a:ext cx="13486209" cy="7582853"/>
          </a:xfrm>
          <a:prstGeom prst="rect">
            <a:avLst/>
          </a:prstGeom>
        </p:spPr>
      </p:pic>
      <p:pic>
        <p:nvPicPr>
          <p:cNvPr id="25" name="Image 7" descr="preencoded.png">    </p:cNvPr>
          <p:cNvPicPr>
            <a:picLocks noChangeAspect="1"/>
          </p:cNvPicPr>
          <p:nvPr/>
        </p:nvPicPr>
        <p:blipFill>
          <a:blip r:embed="rId9"/>
          <a:stretch>
            <a:fillRect/>
          </a:stretch>
        </p:blipFill>
        <p:spPr>
          <a:xfrm>
            <a:off x="572095" y="21884997"/>
            <a:ext cx="13486209" cy="7582853"/>
          </a:xfrm>
          <a:prstGeom prst="rect">
            <a:avLst/>
          </a:prstGeom>
        </p:spPr>
      </p:pic>
      <p:pic>
        <p:nvPicPr>
          <p:cNvPr id="26" name="Image 8" descr="preencoded.png">    </p:cNvPr>
          <p:cNvPicPr>
            <a:picLocks noChangeAspect="1"/>
          </p:cNvPicPr>
          <p:nvPr/>
        </p:nvPicPr>
        <p:blipFill>
          <a:blip r:embed="rId10"/>
          <a:stretch>
            <a:fillRect/>
          </a:stretch>
        </p:blipFill>
        <p:spPr>
          <a:xfrm>
            <a:off x="572095" y="29606677"/>
            <a:ext cx="13486209" cy="7582853"/>
          </a:xfrm>
          <a:prstGeom prst="rect">
            <a:avLst/>
          </a:prstGeom>
        </p:spPr>
      </p:pic>
      <p:pic>
        <p:nvPicPr>
          <p:cNvPr id="27" name="Image 9" descr="preencoded.png">    </p:cNvPr>
          <p:cNvPicPr>
            <a:picLocks noChangeAspect="1"/>
          </p:cNvPicPr>
          <p:nvPr/>
        </p:nvPicPr>
        <p:blipFill>
          <a:blip r:embed="rId11"/>
          <a:stretch>
            <a:fillRect/>
          </a:stretch>
        </p:blipFill>
        <p:spPr>
          <a:xfrm>
            <a:off x="572095" y="37328356"/>
            <a:ext cx="13486209" cy="7589401"/>
          </a:xfrm>
          <a:prstGeom prst="rect">
            <a:avLst/>
          </a:prstGeom>
        </p:spPr>
      </p:pic>
      <p:sp>
        <p:nvSpPr>
          <p:cNvPr id="28" name="Text 16"/>
          <p:cNvSpPr/>
          <p:nvPr/>
        </p:nvSpPr>
        <p:spPr>
          <a:xfrm>
            <a:off x="572095" y="45056584"/>
            <a:ext cx="13486209"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29" name="Image 10" descr="preencoded.png">    </p:cNvPr>
          <p:cNvPicPr>
            <a:picLocks noChangeAspect="1"/>
          </p:cNvPicPr>
          <p:nvPr/>
        </p:nvPicPr>
        <p:blipFill>
          <a:blip r:embed="rId12"/>
          <a:stretch>
            <a:fillRect/>
          </a:stretch>
        </p:blipFill>
        <p:spPr>
          <a:xfrm>
            <a:off x="572095" y="45392935"/>
            <a:ext cx="13486209" cy="7397591"/>
          </a:xfrm>
          <a:prstGeom prst="rect">
            <a:avLst/>
          </a:prstGeom>
        </p:spPr>
      </p:pic>
      <p:pic>
        <p:nvPicPr>
          <p:cNvPr id="30" name="Image 11" descr="preencoded.png">    </p:cNvPr>
          <p:cNvPicPr>
            <a:picLocks noChangeAspect="1"/>
          </p:cNvPicPr>
          <p:nvPr/>
        </p:nvPicPr>
        <p:blipFill>
          <a:blip r:embed="rId13"/>
          <a:stretch>
            <a:fillRect/>
          </a:stretch>
        </p:blipFill>
        <p:spPr>
          <a:xfrm>
            <a:off x="572095" y="52929353"/>
            <a:ext cx="13486209" cy="6866453"/>
          </a:xfrm>
          <a:prstGeom prst="rect">
            <a:avLst/>
          </a:prstGeom>
        </p:spPr>
      </p:pic>
      <p:sp>
        <p:nvSpPr>
          <p:cNvPr id="31" name="Text 17"/>
          <p:cNvSpPr/>
          <p:nvPr/>
        </p:nvSpPr>
        <p:spPr>
          <a:xfrm>
            <a:off x="572095" y="59934634"/>
            <a:ext cx="13486209" cy="197525"/>
          </a:xfrm>
          <a:prstGeom prst="rect">
            <a:avLst/>
          </a:prstGeom>
          <a:noFill/>
          <a:ln/>
        </p:spPr>
        <p:txBody>
          <a:bodyPr wrap="none" lIns="0" tIns="0" rIns="0" bIns="0" rtlCol="0" anchor="t"/>
          <a:lstStyle/>
          <a:p>
            <a:pPr indent="0" marL="0">
              <a:lnSpc>
                <a:spcPts val="1550"/>
              </a:lnSpc>
              <a:buNone/>
            </a:pP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339447"/>
            <a:ext cx="3509010" cy="385763"/>
          </a:xfrm>
          <a:prstGeom prst="rect">
            <a:avLst/>
          </a:prstGeom>
          <a:noFill/>
          <a:ln/>
        </p:spPr>
        <p:txBody>
          <a:bodyPr wrap="none" lIns="0" tIns="0" rIns="0" bIns="0" rtlCol="0" anchor="t"/>
          <a:lstStyle/>
          <a:p>
            <a:pPr indent="0" marL="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Results and Discussion</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The quantum holographic neural network demonstrates significant improvements in natural language processing tasks compared to classical approaches. Key performance metrics include:</a:t>
            </a:r>
            <a:endParaRPr lang="en-US" sz="950" dirty="0"/>
          </a:p>
        </p:txBody>
      </p:sp>
      <p:sp>
        <p:nvSpPr>
          <p:cNvPr id="4" name="Shape 2"/>
          <p:cNvSpPr/>
          <p:nvPr/>
        </p:nvSpPr>
        <p:spPr>
          <a:xfrm>
            <a:off x="572095" y="1447205"/>
            <a:ext cx="277654" cy="277654"/>
          </a:xfrm>
          <a:prstGeom prst="roundRect">
            <a:avLst>
              <a:gd name="adj" fmla="val 6669"/>
            </a:avLst>
          </a:prstGeom>
          <a:solidFill>
            <a:srgbClr val="EEE8DD"/>
          </a:solidFill>
          <a:ln/>
        </p:spPr>
      </p:sp>
      <p:sp>
        <p:nvSpPr>
          <p:cNvPr id="5" name="Text 3"/>
          <p:cNvSpPr/>
          <p:nvPr/>
        </p:nvSpPr>
        <p:spPr>
          <a:xfrm>
            <a:off x="667226" y="1493401"/>
            <a:ext cx="87392" cy="185142"/>
          </a:xfrm>
          <a:prstGeom prst="rect">
            <a:avLst/>
          </a:prstGeom>
          <a:noFill/>
          <a:ln/>
        </p:spPr>
        <p:txBody>
          <a:bodyPr wrap="none" lIns="0" tIns="0" rIns="0" bIns="0" rtlCol="0" anchor="t"/>
          <a:lstStyle/>
          <a:p>
            <a:pPr algn="ctr" indent="0" marL="0">
              <a:lnSpc>
                <a:spcPts val="1450"/>
              </a:lnSpc>
              <a:buNone/>
            </a:pPr>
            <a:r>
              <a:rPr lang="en-US" sz="1450" dirty="0">
                <a:solidFill>
                  <a:srgbClr val="746558"/>
                </a:solidFill>
                <a:latin typeface="Gelasio Semi Bold" pitchFamily="34" charset="0"/>
                <a:ea typeface="Gelasio Semi Bold" pitchFamily="34" charset="-122"/>
                <a:cs typeface="Gelasio Semi Bold" pitchFamily="34" charset="-120"/>
              </a:rPr>
              <a:t>1</a:t>
            </a:r>
            <a:endParaRPr lang="en-US" sz="1450" dirty="0"/>
          </a:p>
        </p:txBody>
      </p:sp>
      <p:sp>
        <p:nvSpPr>
          <p:cNvPr id="6" name="Text 4"/>
          <p:cNvSpPr/>
          <p:nvPr/>
        </p:nvSpPr>
        <p:spPr>
          <a:xfrm>
            <a:off x="973098" y="1447205"/>
            <a:ext cx="2527221" cy="192881"/>
          </a:xfrm>
          <a:prstGeom prst="rect">
            <a:avLst/>
          </a:prstGeom>
          <a:noFill/>
          <a:ln/>
        </p:spPr>
        <p:txBody>
          <a:bodyPr wrap="none" lIns="0" tIns="0" rIns="0" bIns="0" rtlCol="0" anchor="t"/>
          <a:lstStyle/>
          <a:p>
            <a:pPr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27% increase in context retention</a:t>
            </a:r>
            <a:endParaRPr lang="en-US" sz="1200" dirty="0"/>
          </a:p>
        </p:txBody>
      </p:sp>
      <p:sp>
        <p:nvSpPr>
          <p:cNvPr id="7" name="Text 5"/>
          <p:cNvSpPr/>
          <p:nvPr/>
        </p:nvSpPr>
        <p:spPr>
          <a:xfrm>
            <a:off x="973098" y="1714143"/>
            <a:ext cx="4012168" cy="395049"/>
          </a:xfrm>
          <a:prstGeom prst="rect">
            <a:avLst/>
          </a:prstGeom>
          <a:noFill/>
          <a:ln/>
        </p:spPr>
        <p:txBody>
          <a:bodyPr wrap="squar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Enabling more accurate interpretation of ambiguous phrases and long-range dependencies</a:t>
            </a:r>
            <a:endParaRPr lang="en-US" sz="950" dirty="0"/>
          </a:p>
        </p:txBody>
      </p:sp>
      <p:sp>
        <p:nvSpPr>
          <p:cNvPr id="8" name="Shape 6"/>
          <p:cNvSpPr/>
          <p:nvPr/>
        </p:nvSpPr>
        <p:spPr>
          <a:xfrm>
            <a:off x="5108615" y="1447205"/>
            <a:ext cx="277654" cy="277654"/>
          </a:xfrm>
          <a:prstGeom prst="roundRect">
            <a:avLst>
              <a:gd name="adj" fmla="val 6669"/>
            </a:avLst>
          </a:prstGeom>
          <a:solidFill>
            <a:srgbClr val="EEE8DD"/>
          </a:solidFill>
          <a:ln/>
        </p:spPr>
      </p:sp>
      <p:sp>
        <p:nvSpPr>
          <p:cNvPr id="9" name="Text 7"/>
          <p:cNvSpPr/>
          <p:nvPr/>
        </p:nvSpPr>
        <p:spPr>
          <a:xfrm>
            <a:off x="5191244" y="1493401"/>
            <a:ext cx="112276" cy="185142"/>
          </a:xfrm>
          <a:prstGeom prst="rect">
            <a:avLst/>
          </a:prstGeom>
          <a:noFill/>
          <a:ln/>
        </p:spPr>
        <p:txBody>
          <a:bodyPr wrap="none" lIns="0" tIns="0" rIns="0" bIns="0" rtlCol="0" anchor="t"/>
          <a:lstStyle/>
          <a:p>
            <a:pPr algn="ctr" indent="0" marL="0">
              <a:lnSpc>
                <a:spcPts val="1450"/>
              </a:lnSpc>
              <a:buNone/>
            </a:pPr>
            <a:r>
              <a:rPr lang="en-US" sz="1450" dirty="0">
                <a:solidFill>
                  <a:srgbClr val="746558"/>
                </a:solidFill>
                <a:latin typeface="Gelasio Semi Bold" pitchFamily="34" charset="0"/>
                <a:ea typeface="Gelasio Semi Bold" pitchFamily="34" charset="-122"/>
                <a:cs typeface="Gelasio Semi Bold" pitchFamily="34" charset="-120"/>
              </a:rPr>
              <a:t>2</a:t>
            </a:r>
            <a:endParaRPr lang="en-US" sz="1450" dirty="0"/>
          </a:p>
        </p:txBody>
      </p:sp>
      <p:sp>
        <p:nvSpPr>
          <p:cNvPr id="10" name="Text 8"/>
          <p:cNvSpPr/>
          <p:nvPr/>
        </p:nvSpPr>
        <p:spPr>
          <a:xfrm>
            <a:off x="5509617" y="1447205"/>
            <a:ext cx="2530673" cy="192881"/>
          </a:xfrm>
          <a:prstGeom prst="rect">
            <a:avLst/>
          </a:prstGeom>
          <a:noFill/>
          <a:ln/>
        </p:spPr>
        <p:txBody>
          <a:bodyPr wrap="none" lIns="0" tIns="0" rIns="0" bIns="0" rtlCol="0" anchor="t"/>
          <a:lstStyle/>
          <a:p>
            <a:pPr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45% reduction in processing time</a:t>
            </a:r>
            <a:endParaRPr lang="en-US" sz="1200" dirty="0"/>
          </a:p>
        </p:txBody>
      </p:sp>
      <p:sp>
        <p:nvSpPr>
          <p:cNvPr id="11" name="Text 9"/>
          <p:cNvSpPr/>
          <p:nvPr/>
        </p:nvSpPr>
        <p:spPr>
          <a:xfrm>
            <a:off x="5509617" y="1714143"/>
            <a:ext cx="4012168"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Leveraging quantum parallelism for faster computation</a:t>
            </a:r>
            <a:endParaRPr lang="en-US" sz="950" dirty="0"/>
          </a:p>
        </p:txBody>
      </p:sp>
      <p:sp>
        <p:nvSpPr>
          <p:cNvPr id="12" name="Shape 10"/>
          <p:cNvSpPr/>
          <p:nvPr/>
        </p:nvSpPr>
        <p:spPr>
          <a:xfrm>
            <a:off x="9645134" y="1447205"/>
            <a:ext cx="277654" cy="277654"/>
          </a:xfrm>
          <a:prstGeom prst="roundRect">
            <a:avLst>
              <a:gd name="adj" fmla="val 6669"/>
            </a:avLst>
          </a:prstGeom>
          <a:solidFill>
            <a:srgbClr val="EEE8DD"/>
          </a:solidFill>
          <a:ln/>
        </p:spPr>
      </p:sp>
      <p:sp>
        <p:nvSpPr>
          <p:cNvPr id="13" name="Text 11"/>
          <p:cNvSpPr/>
          <p:nvPr/>
        </p:nvSpPr>
        <p:spPr>
          <a:xfrm>
            <a:off x="9728121" y="1493401"/>
            <a:ext cx="111562" cy="185142"/>
          </a:xfrm>
          <a:prstGeom prst="rect">
            <a:avLst/>
          </a:prstGeom>
          <a:noFill/>
          <a:ln/>
        </p:spPr>
        <p:txBody>
          <a:bodyPr wrap="none" lIns="0" tIns="0" rIns="0" bIns="0" rtlCol="0" anchor="t"/>
          <a:lstStyle/>
          <a:p>
            <a:pPr algn="ctr" indent="0" marL="0">
              <a:lnSpc>
                <a:spcPts val="1450"/>
              </a:lnSpc>
              <a:buNone/>
            </a:pPr>
            <a:r>
              <a:rPr lang="en-US" sz="1450" dirty="0">
                <a:solidFill>
                  <a:srgbClr val="746558"/>
                </a:solidFill>
                <a:latin typeface="Gelasio Semi Bold" pitchFamily="34" charset="0"/>
                <a:ea typeface="Gelasio Semi Bold" pitchFamily="34" charset="-122"/>
                <a:cs typeface="Gelasio Semi Bold" pitchFamily="34" charset="-120"/>
              </a:rPr>
              <a:t>3</a:t>
            </a:r>
            <a:endParaRPr lang="en-US" sz="1450" dirty="0"/>
          </a:p>
        </p:txBody>
      </p:sp>
      <p:sp>
        <p:nvSpPr>
          <p:cNvPr id="14" name="Text 12"/>
          <p:cNvSpPr/>
          <p:nvPr/>
        </p:nvSpPr>
        <p:spPr>
          <a:xfrm>
            <a:off x="10046137" y="1447205"/>
            <a:ext cx="3014543" cy="192881"/>
          </a:xfrm>
          <a:prstGeom prst="rect">
            <a:avLst/>
          </a:prstGeom>
          <a:noFill/>
          <a:ln/>
        </p:spPr>
        <p:txBody>
          <a:bodyPr wrap="none" lIns="0" tIns="0" rIns="0" bIns="0" rtlCol="0" anchor="t"/>
          <a:lstStyle/>
          <a:p>
            <a:pPr indent="0" marL="0">
              <a:lnSpc>
                <a:spcPts val="1500"/>
              </a:lnSpc>
              <a:buNone/>
            </a:pPr>
            <a:r>
              <a:rPr lang="en-US" sz="1200" dirty="0">
                <a:solidFill>
                  <a:srgbClr val="746558"/>
                </a:solidFill>
                <a:latin typeface="Gelasio Semi Bold" pitchFamily="34" charset="0"/>
                <a:ea typeface="Gelasio Semi Bold" pitchFamily="34" charset="-122"/>
                <a:cs typeface="Gelasio Semi Bold" pitchFamily="34" charset="-120"/>
              </a:rPr>
              <a:t>33% improvement in semantic accuracy</a:t>
            </a:r>
            <a:endParaRPr lang="en-US" sz="1200" dirty="0"/>
          </a:p>
        </p:txBody>
      </p:sp>
      <p:sp>
        <p:nvSpPr>
          <p:cNvPr id="15" name="Text 13"/>
          <p:cNvSpPr/>
          <p:nvPr/>
        </p:nvSpPr>
        <p:spPr>
          <a:xfrm>
            <a:off x="10046137" y="1714143"/>
            <a:ext cx="4012168" cy="197525"/>
          </a:xfrm>
          <a:prstGeom prst="rect">
            <a:avLst/>
          </a:prstGeom>
          <a:noFill/>
          <a:ln/>
        </p:spPr>
        <p:txBody>
          <a:bodyPr wrap="non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Capturing nuanced meanings and subtle linguistic variations</a:t>
            </a:r>
            <a:endParaRPr lang="en-US" sz="950" dirty="0"/>
          </a:p>
        </p:txBody>
      </p:sp>
      <p:pic>
        <p:nvPicPr>
          <p:cNvPr id="16" name="Image 0" descr="preencoded.png">    </p:cNvPr>
          <p:cNvPicPr>
            <a:picLocks noChangeAspect="1"/>
          </p:cNvPicPr>
          <p:nvPr/>
        </p:nvPicPr>
        <p:blipFill>
          <a:blip r:embed="rId1"/>
          <a:stretch>
            <a:fillRect/>
          </a:stretch>
        </p:blipFill>
        <p:spPr>
          <a:xfrm>
            <a:off x="572095" y="2248019"/>
            <a:ext cx="13486209" cy="7552253"/>
          </a:xfrm>
          <a:prstGeom prst="rect">
            <a:avLst/>
          </a:prstGeom>
        </p:spPr>
      </p:pic>
      <p:sp>
        <p:nvSpPr>
          <p:cNvPr id="17" name="Text 14"/>
          <p:cNvSpPr/>
          <p:nvPr/>
        </p:nvSpPr>
        <p:spPr>
          <a:xfrm>
            <a:off x="572095" y="9939099"/>
            <a:ext cx="13486209" cy="395049"/>
          </a:xfrm>
          <a:prstGeom prst="rect">
            <a:avLst/>
          </a:prstGeom>
          <a:noFill/>
          <a:ln/>
        </p:spPr>
        <p:txBody>
          <a:bodyPr wrap="squar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These improvements are attributed to the system's ability to maintain quantum coherence and exploit entanglement in its representations. The three-dimensional quantum state representation allows for richer encoding of semantic information, leading to more nuanced understanding and generation of language.</a:t>
            </a:r>
            <a:endParaRPr lang="en-US" sz="950" dirty="0"/>
          </a:p>
        </p:txBody>
      </p:sp>
      <p:sp>
        <p:nvSpPr>
          <p:cNvPr id="18" name="Text 15"/>
          <p:cNvSpPr/>
          <p:nvPr/>
        </p:nvSpPr>
        <p:spPr>
          <a:xfrm>
            <a:off x="572095" y="10472976"/>
            <a:ext cx="13486209" cy="395049"/>
          </a:xfrm>
          <a:prstGeom prst="rect">
            <a:avLst/>
          </a:prstGeom>
          <a:noFill/>
          <a:ln/>
        </p:spPr>
        <p:txBody>
          <a:bodyPr wrap="square" lIns="0" tIns="0" rIns="0" bIns="0" rtlCol="0" anchor="t"/>
          <a:lstStyle/>
          <a:p>
            <a:pPr indent="0" marL="0">
              <a:lnSpc>
                <a:spcPts val="1550"/>
              </a:lnSpc>
              <a:buNone/>
            </a:pPr>
            <a:r>
              <a:rPr lang="en-US" sz="950" dirty="0">
                <a:solidFill>
                  <a:srgbClr val="746558"/>
                </a:solidFill>
                <a:latin typeface="Gelasio" pitchFamily="34" charset="0"/>
                <a:ea typeface="Gelasio" pitchFamily="34" charset="-122"/>
                <a:cs typeface="Gelasio" pitchFamily="34" charset="-120"/>
              </a:rPr>
              <a:t>Visualizations of the network's quantum states provide insights into semantic relationships and their evolution during processing. These representations reveal complex patterns of meaning that are not readily apparent in classical models, offering new perspectives on linguistic structure and cognition.</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3063" y="755452"/>
            <a:ext cx="7064097" cy="618768"/>
          </a:xfrm>
          <a:prstGeom prst="rect">
            <a:avLst/>
          </a:prstGeom>
          <a:noFill/>
          <a:ln/>
        </p:spPr>
        <p:txBody>
          <a:bodyPr wrap="none" lIns="0" tIns="0" rIns="0" bIns="0" rtlCol="0" anchor="t"/>
          <a:lstStyle/>
          <a:p>
            <a:pPr indent="0" marL="0">
              <a:lnSpc>
                <a:spcPts val="4850"/>
              </a:lnSpc>
              <a:buNone/>
            </a:pPr>
            <a:r>
              <a:rPr lang="en-US" sz="3850" dirty="0">
                <a:solidFill>
                  <a:srgbClr val="484237"/>
                </a:solidFill>
                <a:latin typeface="Gelasio Semi Bold" pitchFamily="34" charset="0"/>
                <a:ea typeface="Gelasio Semi Bold" pitchFamily="34" charset="-122"/>
                <a:cs typeface="Gelasio Semi Bold" pitchFamily="34" charset="-120"/>
              </a:rPr>
              <a:t>Conclusion and Future Work</a:t>
            </a:r>
            <a:endParaRPr lang="en-US" sz="3850" dirty="0"/>
          </a:p>
        </p:txBody>
      </p:sp>
      <p:sp>
        <p:nvSpPr>
          <p:cNvPr id="3" name="Text 1"/>
          <p:cNvSpPr/>
          <p:nvPr/>
        </p:nvSpPr>
        <p:spPr>
          <a:xfrm>
            <a:off x="693063" y="1770221"/>
            <a:ext cx="13244274" cy="950119"/>
          </a:xfrm>
          <a:prstGeom prst="rect">
            <a:avLst/>
          </a:prstGeom>
          <a:noFill/>
          <a:ln/>
        </p:spPr>
        <p:txBody>
          <a:bodyPr wrap="square" lIns="0" tIns="0" rIns="0" bIns="0" rtlCol="0" anchor="t"/>
          <a:lstStyle/>
          <a:p>
            <a:pPr indent="0" marL="0">
              <a:lnSpc>
                <a:spcPts val="2450"/>
              </a:lnSpc>
              <a:buNone/>
            </a:pPr>
            <a:r>
              <a:rPr lang="en-US" sz="1550" dirty="0">
                <a:solidFill>
                  <a:srgbClr val="746558"/>
                </a:solidFill>
                <a:latin typeface="Gelasio" pitchFamily="34" charset="0"/>
                <a:ea typeface="Gelasio" pitchFamily="34" charset="-122"/>
                <a:cs typeface="Gelasio" pitchFamily="34" charset="-120"/>
              </a:rPr>
              <a:t>This paper has presented a novel approach to natural language processing through the integration of quantum principles with neural networks. The resulting quantum holographic neural network demonstrates significant improvements in performance metrics while providing new insights into the relationship between quantum phenomena and language processing.</a:t>
            </a:r>
            <a:endParaRPr lang="en-US" sz="1550" dirty="0"/>
          </a:p>
        </p:txBody>
      </p:sp>
      <p:sp>
        <p:nvSpPr>
          <p:cNvPr id="4" name="Text 2"/>
          <p:cNvSpPr/>
          <p:nvPr/>
        </p:nvSpPr>
        <p:spPr>
          <a:xfrm>
            <a:off x="693063" y="2943106"/>
            <a:ext cx="13244274" cy="316706"/>
          </a:xfrm>
          <a:prstGeom prst="rect">
            <a:avLst/>
          </a:prstGeom>
          <a:noFill/>
          <a:ln/>
        </p:spPr>
        <p:txBody>
          <a:bodyPr wrap="none" lIns="0" tIns="0" rIns="0" bIns="0" rtlCol="0" anchor="t"/>
          <a:lstStyle/>
          <a:p>
            <a:pPr indent="0" marL="0">
              <a:lnSpc>
                <a:spcPts val="2450"/>
              </a:lnSpc>
              <a:buNone/>
            </a:pPr>
            <a:r>
              <a:rPr lang="en-US" sz="1550" dirty="0">
                <a:solidFill>
                  <a:srgbClr val="746558"/>
                </a:solidFill>
                <a:latin typeface="Gelasio" pitchFamily="34" charset="0"/>
                <a:ea typeface="Gelasio" pitchFamily="34" charset="-122"/>
                <a:cs typeface="Gelasio" pitchFamily="34" charset="-120"/>
              </a:rPr>
              <a:t>Future research directions include:</a:t>
            </a:r>
            <a:endParaRPr lang="en-US" sz="1550" dirty="0"/>
          </a:p>
        </p:txBody>
      </p:sp>
      <p:sp>
        <p:nvSpPr>
          <p:cNvPr id="5" name="Text 3"/>
          <p:cNvSpPr/>
          <p:nvPr/>
        </p:nvSpPr>
        <p:spPr>
          <a:xfrm>
            <a:off x="693063" y="3482578"/>
            <a:ext cx="13244274"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746558"/>
                </a:solidFill>
                <a:latin typeface="Gelasio" pitchFamily="34" charset="0"/>
                <a:ea typeface="Gelasio" pitchFamily="34" charset="-122"/>
                <a:cs typeface="Gelasio" pitchFamily="34" charset="-120"/>
              </a:rPr>
              <a:t>Expansion of quantum entanglement properties to model more complex linguistic phenomena</a:t>
            </a:r>
            <a:endParaRPr lang="en-US" sz="1550" dirty="0"/>
          </a:p>
        </p:txBody>
      </p:sp>
      <p:sp>
        <p:nvSpPr>
          <p:cNvPr id="6" name="Text 4"/>
          <p:cNvSpPr/>
          <p:nvPr/>
        </p:nvSpPr>
        <p:spPr>
          <a:xfrm>
            <a:off x="693063" y="3868579"/>
            <a:ext cx="13244274"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746558"/>
                </a:solidFill>
                <a:latin typeface="Gelasio" pitchFamily="34" charset="0"/>
                <a:ea typeface="Gelasio" pitchFamily="34" charset="-122"/>
                <a:cs typeface="Gelasio" pitchFamily="34" charset="-120"/>
              </a:rPr>
              <a:t>Implementation of more sophisticated coherence preservation techniques to extend the system's capabilities to larger-scale language tasks</a:t>
            </a:r>
            <a:endParaRPr lang="en-US" sz="1550" dirty="0"/>
          </a:p>
        </p:txBody>
      </p:sp>
      <p:sp>
        <p:nvSpPr>
          <p:cNvPr id="7" name="Text 5"/>
          <p:cNvSpPr/>
          <p:nvPr/>
        </p:nvSpPr>
        <p:spPr>
          <a:xfrm>
            <a:off x="693063" y="4254579"/>
            <a:ext cx="13244274"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746558"/>
                </a:solidFill>
                <a:latin typeface="Gelasio" pitchFamily="34" charset="0"/>
                <a:ea typeface="Gelasio" pitchFamily="34" charset="-122"/>
                <a:cs typeface="Gelasio" pitchFamily="34" charset="-120"/>
              </a:rPr>
              <a:t>Development of advanced visualization tools for quantum state analysis, enabling deeper understanding of semantic representations</a:t>
            </a:r>
            <a:endParaRPr lang="en-US" sz="1550" dirty="0"/>
          </a:p>
        </p:txBody>
      </p:sp>
      <p:sp>
        <p:nvSpPr>
          <p:cNvPr id="8" name="Text 6"/>
          <p:cNvSpPr/>
          <p:nvPr/>
        </p:nvSpPr>
        <p:spPr>
          <a:xfrm>
            <a:off x="693063" y="4640580"/>
            <a:ext cx="13244274"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746558"/>
                </a:solidFill>
                <a:latin typeface="Gelasio" pitchFamily="34" charset="0"/>
                <a:ea typeface="Gelasio" pitchFamily="34" charset="-122"/>
                <a:cs typeface="Gelasio" pitchFamily="34" charset="-120"/>
              </a:rPr>
              <a:t>Exploration of quantum-inspired algorithms for natural language generation and translation</a:t>
            </a:r>
            <a:endParaRPr lang="en-US" sz="1550" dirty="0"/>
          </a:p>
        </p:txBody>
      </p:sp>
      <p:sp>
        <p:nvSpPr>
          <p:cNvPr id="9" name="Text 7"/>
          <p:cNvSpPr/>
          <p:nvPr/>
        </p:nvSpPr>
        <p:spPr>
          <a:xfrm>
            <a:off x="693063" y="5180052"/>
            <a:ext cx="13244274" cy="633413"/>
          </a:xfrm>
          <a:prstGeom prst="rect">
            <a:avLst/>
          </a:prstGeom>
          <a:noFill/>
          <a:ln/>
        </p:spPr>
        <p:txBody>
          <a:bodyPr wrap="square" lIns="0" tIns="0" rIns="0" bIns="0" rtlCol="0" anchor="t"/>
          <a:lstStyle/>
          <a:p>
            <a:pPr indent="0" marL="0">
              <a:lnSpc>
                <a:spcPts val="2450"/>
              </a:lnSpc>
              <a:buNone/>
            </a:pPr>
            <a:r>
              <a:rPr lang="en-US" sz="1550" dirty="0">
                <a:solidFill>
                  <a:srgbClr val="746558"/>
                </a:solidFill>
                <a:latin typeface="Gelasio" pitchFamily="34" charset="0"/>
                <a:ea typeface="Gelasio" pitchFamily="34" charset="-122"/>
                <a:cs typeface="Gelasio" pitchFamily="34" charset="-120"/>
              </a:rPr>
              <a:t>These advancements promise to further bridge the gap between quantum computing and cognitive science, potentially leading to breakthroughs in artificial intelligence and our understanding of human language processing.</a:t>
            </a:r>
            <a:endParaRPr lang="en-US" sz="1550" dirty="0"/>
          </a:p>
        </p:txBody>
      </p:sp>
      <p:pic>
        <p:nvPicPr>
          <p:cNvPr id="10" name="Image 0" descr="preencoded.png">    </p:cNvPr>
          <p:cNvPicPr>
            <a:picLocks noChangeAspect="1"/>
          </p:cNvPicPr>
          <p:nvPr/>
        </p:nvPicPr>
        <p:blipFill>
          <a:blip r:embed="rId1"/>
          <a:stretch>
            <a:fillRect/>
          </a:stretch>
        </p:blipFill>
        <p:spPr>
          <a:xfrm>
            <a:off x="693063" y="6036231"/>
            <a:ext cx="495062" cy="495062"/>
          </a:xfrm>
          <a:prstGeom prst="rect">
            <a:avLst/>
          </a:prstGeom>
        </p:spPr>
      </p:pic>
      <p:sp>
        <p:nvSpPr>
          <p:cNvPr id="11" name="Text 8"/>
          <p:cNvSpPr/>
          <p:nvPr/>
        </p:nvSpPr>
        <p:spPr>
          <a:xfrm>
            <a:off x="693063" y="6729293"/>
            <a:ext cx="2939296"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Quantum Entanglement</a:t>
            </a:r>
            <a:endParaRPr lang="en-US" sz="1900" dirty="0"/>
          </a:p>
        </p:txBody>
      </p:sp>
      <p:sp>
        <p:nvSpPr>
          <p:cNvPr id="12" name="Text 9"/>
          <p:cNvSpPr/>
          <p:nvPr/>
        </p:nvSpPr>
        <p:spPr>
          <a:xfrm>
            <a:off x="693063" y="7157323"/>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Enhancing semantic connections</a:t>
            </a:r>
            <a:endParaRPr lang="en-US" sz="1550" dirty="0"/>
          </a:p>
        </p:txBody>
      </p:sp>
      <p:pic>
        <p:nvPicPr>
          <p:cNvPr id="13" name="Image 1" descr="preencoded.png">    </p:cNvPr>
          <p:cNvPicPr>
            <a:picLocks noChangeAspect="1"/>
          </p:cNvPicPr>
          <p:nvPr/>
        </p:nvPicPr>
        <p:blipFill>
          <a:blip r:embed="rId2"/>
          <a:stretch>
            <a:fillRect/>
          </a:stretch>
        </p:blipFill>
        <p:spPr>
          <a:xfrm>
            <a:off x="4078367" y="6036231"/>
            <a:ext cx="495062" cy="495062"/>
          </a:xfrm>
          <a:prstGeom prst="rect">
            <a:avLst/>
          </a:prstGeom>
        </p:spPr>
      </p:pic>
      <p:sp>
        <p:nvSpPr>
          <p:cNvPr id="14" name="Text 10"/>
          <p:cNvSpPr/>
          <p:nvPr/>
        </p:nvSpPr>
        <p:spPr>
          <a:xfrm>
            <a:off x="4078367" y="6729293"/>
            <a:ext cx="2921437"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Coherence Preservation</a:t>
            </a:r>
            <a:endParaRPr lang="en-US" sz="1900" dirty="0"/>
          </a:p>
        </p:txBody>
      </p:sp>
      <p:sp>
        <p:nvSpPr>
          <p:cNvPr id="15" name="Text 11"/>
          <p:cNvSpPr/>
          <p:nvPr/>
        </p:nvSpPr>
        <p:spPr>
          <a:xfrm>
            <a:off x="4078367" y="7157323"/>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Extending quantum advantages</a:t>
            </a:r>
            <a:endParaRPr lang="en-US" sz="1550" dirty="0"/>
          </a:p>
        </p:txBody>
      </p:sp>
      <p:pic>
        <p:nvPicPr>
          <p:cNvPr id="16" name="Image 2" descr="preencoded.png">    </p:cNvPr>
          <p:cNvPicPr>
            <a:picLocks noChangeAspect="1"/>
          </p:cNvPicPr>
          <p:nvPr/>
        </p:nvPicPr>
        <p:blipFill>
          <a:blip r:embed="rId3"/>
          <a:stretch>
            <a:fillRect/>
          </a:stretch>
        </p:blipFill>
        <p:spPr>
          <a:xfrm>
            <a:off x="7463671" y="6036231"/>
            <a:ext cx="495062" cy="495062"/>
          </a:xfrm>
          <a:prstGeom prst="rect">
            <a:avLst/>
          </a:prstGeom>
        </p:spPr>
      </p:pic>
      <p:sp>
        <p:nvSpPr>
          <p:cNvPr id="17" name="Text 12"/>
          <p:cNvSpPr/>
          <p:nvPr/>
        </p:nvSpPr>
        <p:spPr>
          <a:xfrm>
            <a:off x="7463671" y="6729293"/>
            <a:ext cx="2475309"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Visualization Tools</a:t>
            </a:r>
            <a:endParaRPr lang="en-US" sz="1900" dirty="0"/>
          </a:p>
        </p:txBody>
      </p:sp>
      <p:sp>
        <p:nvSpPr>
          <p:cNvPr id="18" name="Text 13"/>
          <p:cNvSpPr/>
          <p:nvPr/>
        </p:nvSpPr>
        <p:spPr>
          <a:xfrm>
            <a:off x="7463671" y="7157323"/>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Deepening semantic insights</a:t>
            </a:r>
            <a:endParaRPr lang="en-US" sz="1550" dirty="0"/>
          </a:p>
        </p:txBody>
      </p:sp>
      <p:pic>
        <p:nvPicPr>
          <p:cNvPr id="19" name="Image 3" descr="preencoded.png">    </p:cNvPr>
          <p:cNvPicPr>
            <a:picLocks noChangeAspect="1"/>
          </p:cNvPicPr>
          <p:nvPr/>
        </p:nvPicPr>
        <p:blipFill>
          <a:blip r:embed="rId4"/>
          <a:stretch>
            <a:fillRect/>
          </a:stretch>
        </p:blipFill>
        <p:spPr>
          <a:xfrm>
            <a:off x="10848975" y="6036231"/>
            <a:ext cx="495062" cy="495062"/>
          </a:xfrm>
          <a:prstGeom prst="rect">
            <a:avLst/>
          </a:prstGeom>
        </p:spPr>
      </p:pic>
      <p:sp>
        <p:nvSpPr>
          <p:cNvPr id="20" name="Text 14"/>
          <p:cNvSpPr/>
          <p:nvPr/>
        </p:nvSpPr>
        <p:spPr>
          <a:xfrm>
            <a:off x="10848975" y="6729293"/>
            <a:ext cx="2475309"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AI Integration</a:t>
            </a:r>
            <a:endParaRPr lang="en-US" sz="1900" dirty="0"/>
          </a:p>
        </p:txBody>
      </p:sp>
      <p:sp>
        <p:nvSpPr>
          <p:cNvPr id="21" name="Text 15"/>
          <p:cNvSpPr/>
          <p:nvPr/>
        </p:nvSpPr>
        <p:spPr>
          <a:xfrm>
            <a:off x="10848975" y="7157323"/>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Advancing language processing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6987" y="817721"/>
            <a:ext cx="13316426" cy="1201579"/>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Quantum holographic neural networks (QHNNs) offer a novel approach to natural language processing, leveraging the principles of quantum mechanics to enhance semantic understanding and generation. The core architecture of a QHNN is built upon the concept of word nodes, which are represented by complex quantum states. These states are characterized by entanglement, a phenomenon where two or more quantum systems become interconnected, even when physically separated.</a:t>
            </a:r>
            <a:endParaRPr lang="en-US" sz="1450" dirty="0"/>
          </a:p>
        </p:txBody>
      </p:sp>
      <p:sp>
        <p:nvSpPr>
          <p:cNvPr id="3" name="Text 1"/>
          <p:cNvSpPr/>
          <p:nvPr/>
        </p:nvSpPr>
        <p:spPr>
          <a:xfrm>
            <a:off x="656987" y="2230398"/>
            <a:ext cx="13316426" cy="901184"/>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Entanglement allows the QHNN to capture nuanced semantic relationships between words, going beyond the limitations of classical models that rely solely on statistical correlations. This ability to model intricate semantic connections enables the network to achieve remarkable accuracy in tasks such as sentiment analysis, question answering, and machine translation.</a:t>
            </a:r>
            <a:endParaRPr lang="en-US" sz="1450" dirty="0"/>
          </a:p>
        </p:txBody>
      </p:sp>
      <p:sp>
        <p:nvSpPr>
          <p:cNvPr id="4" name="Text 2"/>
          <p:cNvSpPr/>
          <p:nvPr/>
        </p:nvSpPr>
        <p:spPr>
          <a:xfrm>
            <a:off x="656987" y="3342680"/>
            <a:ext cx="13316426" cy="901184"/>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Furthermore, the preservation of quantum coherence is crucial for the effectiveness of a QHNN. Coherence refers to the synchronized behavior of quantum states, allowing for the flow of information across the network without loss of semantic meaning. The ability to maintain coherence over extended processing times enables the QHNN to handle complex and multifaceted language tasks.</a:t>
            </a:r>
            <a:endParaRPr lang="en-US" sz="1450" dirty="0"/>
          </a:p>
        </p:txBody>
      </p:sp>
      <p:sp>
        <p:nvSpPr>
          <p:cNvPr id="5" name="Text 3"/>
          <p:cNvSpPr/>
          <p:nvPr/>
        </p:nvSpPr>
        <p:spPr>
          <a:xfrm>
            <a:off x="656987" y="4454962"/>
            <a:ext cx="13316426" cy="901184"/>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Through the integration of memory mechanisms, QHNNs can store and retrieve contextually relevant information, allowing for a more dynamic and adaptable understanding of language. These memory mechanisms can be implemented using quantum algorithms, further enhancing the network's capabilities. As the QHNN processes language, the network's quantum states evolve, reflecting the dynamic nature of semantic relationships.</a:t>
            </a:r>
            <a:endParaRPr lang="en-US" sz="1450" dirty="0"/>
          </a:p>
        </p:txBody>
      </p:sp>
      <p:sp>
        <p:nvSpPr>
          <p:cNvPr id="6" name="Text 4"/>
          <p:cNvSpPr/>
          <p:nvPr/>
        </p:nvSpPr>
        <p:spPr>
          <a:xfrm>
            <a:off x="656987" y="5567243"/>
            <a:ext cx="13316426" cy="1201579"/>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The ability to capture this dynamic evolution is a key aspect of QHNNs, enabling the network to learn and adapt to new contexts and linguistic patterns. The results obtained with QHNNs have demonstrated significant improvements over traditional neural networks, particularly in tasks requiring nuanced semantic understanding. Visualizations of the network's quantum states offer valuable insights into the underlying processes and how semantic relationships are encoded and manipulated.</a:t>
            </a:r>
            <a:endParaRPr lang="en-US" sz="1450" dirty="0"/>
          </a:p>
        </p:txBody>
      </p:sp>
      <p:sp>
        <p:nvSpPr>
          <p:cNvPr id="7" name="Text 5"/>
          <p:cNvSpPr/>
          <p:nvPr/>
        </p:nvSpPr>
        <p:spPr>
          <a:xfrm>
            <a:off x="656987" y="6979920"/>
            <a:ext cx="13316426" cy="600789"/>
          </a:xfrm>
          <a:prstGeom prst="rect">
            <a:avLst/>
          </a:prstGeom>
          <a:noFill/>
          <a:ln/>
        </p:spPr>
        <p:txBody>
          <a:bodyPr wrap="square" lIns="0" tIns="0" rIns="0" bIns="0" rtlCol="0" anchor="t"/>
          <a:lstStyle/>
          <a:p>
            <a:pPr indent="0" marL="0">
              <a:lnSpc>
                <a:spcPts val="2350"/>
              </a:lnSpc>
              <a:buNone/>
            </a:pPr>
            <a:r>
              <a:rPr lang="en-US" sz="1450" dirty="0">
                <a:solidFill>
                  <a:srgbClr val="746558"/>
                </a:solidFill>
                <a:latin typeface="Gelasio" pitchFamily="34" charset="0"/>
                <a:ea typeface="Gelasio" pitchFamily="34" charset="-122"/>
                <a:cs typeface="Gelasio" pitchFamily="34" charset="-120"/>
              </a:rPr>
              <a:t>These visualizations reveal complex patterns of meaning that are not readily apparent in classical models, providing new perspectives on linguistic structure and cognition. While QHNNs hold immense potential for advancing natural language processing, further research is necessary to fully realize their capabilities.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2024-10-29T20:53:14Z</dcterms:created>
  <dcterms:modified xsi:type="dcterms:W3CDTF">2024-10-29T20:53:14Z</dcterms:modified>
</cp:coreProperties>
</file>